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40" r:id="rId2"/>
    <p:sldId id="256" r:id="rId3"/>
    <p:sldId id="339" r:id="rId4"/>
    <p:sldId id="337" r:id="rId5"/>
    <p:sldId id="334" r:id="rId6"/>
    <p:sldId id="335" r:id="rId7"/>
    <p:sldId id="336" r:id="rId8"/>
    <p:sldId id="333" r:id="rId9"/>
    <p:sldId id="332" r:id="rId10"/>
    <p:sldId id="324" r:id="rId11"/>
    <p:sldId id="311" r:id="rId12"/>
    <p:sldId id="321" r:id="rId13"/>
    <p:sldId id="312" r:id="rId14"/>
    <p:sldId id="315" r:id="rId15"/>
    <p:sldId id="316" r:id="rId16"/>
    <p:sldId id="314" r:id="rId17"/>
    <p:sldId id="320" r:id="rId18"/>
    <p:sldId id="323" r:id="rId19"/>
    <p:sldId id="257" r:id="rId20"/>
    <p:sldId id="305" r:id="rId21"/>
    <p:sldId id="258" r:id="rId22"/>
    <p:sldId id="261" r:id="rId23"/>
    <p:sldId id="322" r:id="rId24"/>
    <p:sldId id="262" r:id="rId25"/>
    <p:sldId id="263" r:id="rId26"/>
    <p:sldId id="264" r:id="rId27"/>
    <p:sldId id="265" r:id="rId28"/>
    <p:sldId id="266" r:id="rId29"/>
    <p:sldId id="267" r:id="rId30"/>
    <p:sldId id="268" r:id="rId31"/>
    <p:sldId id="269" r:id="rId32"/>
    <p:sldId id="306" r:id="rId33"/>
    <p:sldId id="270" r:id="rId34"/>
    <p:sldId id="271" r:id="rId35"/>
    <p:sldId id="272" r:id="rId36"/>
    <p:sldId id="273" r:id="rId37"/>
    <p:sldId id="274" r:id="rId38"/>
    <p:sldId id="275" r:id="rId39"/>
    <p:sldId id="307" r:id="rId40"/>
    <p:sldId id="276" r:id="rId41"/>
    <p:sldId id="277" r:id="rId42"/>
    <p:sldId id="308" r:id="rId43"/>
    <p:sldId id="278" r:id="rId44"/>
    <p:sldId id="279" r:id="rId45"/>
    <p:sldId id="280" r:id="rId46"/>
    <p:sldId id="309" r:id="rId47"/>
    <p:sldId id="281" r:id="rId48"/>
    <p:sldId id="282" r:id="rId49"/>
    <p:sldId id="283" r:id="rId50"/>
    <p:sldId id="285" r:id="rId51"/>
    <p:sldId id="287" r:id="rId52"/>
    <p:sldId id="288" r:id="rId53"/>
    <p:sldId id="289" r:id="rId54"/>
    <p:sldId id="290" r:id="rId55"/>
    <p:sldId id="291" r:id="rId56"/>
    <p:sldId id="292" r:id="rId57"/>
    <p:sldId id="293" r:id="rId58"/>
    <p:sldId id="328" r:id="rId59"/>
    <p:sldId id="295" r:id="rId60"/>
    <p:sldId id="325" r:id="rId61"/>
    <p:sldId id="296" r:id="rId62"/>
    <p:sldId id="297" r:id="rId63"/>
    <p:sldId id="298" r:id="rId64"/>
    <p:sldId id="299" r:id="rId65"/>
    <p:sldId id="300" r:id="rId66"/>
    <p:sldId id="301" r:id="rId67"/>
    <p:sldId id="302" r:id="rId68"/>
    <p:sldId id="326" r:id="rId69"/>
    <p:sldId id="329" r:id="rId70"/>
    <p:sldId id="330" r:id="rId71"/>
    <p:sldId id="331" r:id="rId7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25775-9101-4747-9437-D66317BA4080}"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8ED91-6C90-4C37-A6FB-41162C51F120}" type="slidenum">
              <a:rPr kumimoji="1" lang="ja-JP" altLang="en-US" smtClean="0"/>
              <a:pPr/>
              <a:t>&lt;#&gt;</a:t>
            </a:fld>
            <a:endParaRPr kumimoji="1" lang="ja-JP" altLang="en-US"/>
          </a:p>
        </p:txBody>
      </p:sp>
    </p:spTree>
    <p:extLst>
      <p:ext uri="{BB962C8B-B14F-4D97-AF65-F5344CB8AC3E}">
        <p14:creationId xmlns="" xmlns:p14="http://schemas.microsoft.com/office/powerpoint/2010/main" val="23800311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10</a:t>
            </a:fld>
            <a:endParaRPr kumimoji="1" lang="ja-JP" altLang="en-US"/>
          </a:p>
        </p:txBody>
      </p:sp>
    </p:spTree>
    <p:extLst>
      <p:ext uri="{BB962C8B-B14F-4D97-AF65-F5344CB8AC3E}">
        <p14:creationId xmlns="" xmlns:p14="http://schemas.microsoft.com/office/powerpoint/2010/main" val="232746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11</a:t>
            </a:fld>
            <a:endParaRPr kumimoji="1" lang="ja-JP" altLang="en-US"/>
          </a:p>
        </p:txBody>
      </p:sp>
    </p:spTree>
    <p:extLst>
      <p:ext uri="{BB962C8B-B14F-4D97-AF65-F5344CB8AC3E}">
        <p14:creationId xmlns="" xmlns:p14="http://schemas.microsoft.com/office/powerpoint/2010/main" val="13749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12</a:t>
            </a:fld>
            <a:endParaRPr kumimoji="1" lang="ja-JP" altLang="en-US"/>
          </a:p>
        </p:txBody>
      </p:sp>
    </p:spTree>
    <p:extLst>
      <p:ext uri="{BB962C8B-B14F-4D97-AF65-F5344CB8AC3E}">
        <p14:creationId xmlns="" xmlns:p14="http://schemas.microsoft.com/office/powerpoint/2010/main" val="245459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13</a:t>
            </a:fld>
            <a:endParaRPr kumimoji="1" lang="ja-JP" altLang="en-US"/>
          </a:p>
        </p:txBody>
      </p:sp>
    </p:spTree>
    <p:extLst>
      <p:ext uri="{BB962C8B-B14F-4D97-AF65-F5344CB8AC3E}">
        <p14:creationId xmlns="" xmlns:p14="http://schemas.microsoft.com/office/powerpoint/2010/main" val="291980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14</a:t>
            </a:fld>
            <a:endParaRPr kumimoji="1" lang="ja-JP" altLang="en-US"/>
          </a:p>
        </p:txBody>
      </p:sp>
    </p:spTree>
    <p:extLst>
      <p:ext uri="{BB962C8B-B14F-4D97-AF65-F5344CB8AC3E}">
        <p14:creationId xmlns="" xmlns:p14="http://schemas.microsoft.com/office/powerpoint/2010/main" val="201169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15</a:t>
            </a:fld>
            <a:endParaRPr kumimoji="1" lang="ja-JP" altLang="en-US"/>
          </a:p>
        </p:txBody>
      </p:sp>
    </p:spTree>
    <p:extLst>
      <p:ext uri="{BB962C8B-B14F-4D97-AF65-F5344CB8AC3E}">
        <p14:creationId xmlns="" xmlns:p14="http://schemas.microsoft.com/office/powerpoint/2010/main" val="128078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16</a:t>
            </a:fld>
            <a:endParaRPr kumimoji="1" lang="ja-JP" altLang="en-US"/>
          </a:p>
        </p:txBody>
      </p:sp>
    </p:spTree>
    <p:extLst>
      <p:ext uri="{BB962C8B-B14F-4D97-AF65-F5344CB8AC3E}">
        <p14:creationId xmlns="" xmlns:p14="http://schemas.microsoft.com/office/powerpoint/2010/main" val="3887445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17</a:t>
            </a:fld>
            <a:endParaRPr kumimoji="1" lang="ja-JP" altLang="en-US"/>
          </a:p>
        </p:txBody>
      </p:sp>
    </p:spTree>
    <p:extLst>
      <p:ext uri="{BB962C8B-B14F-4D97-AF65-F5344CB8AC3E}">
        <p14:creationId xmlns="" xmlns:p14="http://schemas.microsoft.com/office/powerpoint/2010/main" val="329974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18</a:t>
            </a:fld>
            <a:endParaRPr kumimoji="1" lang="ja-JP" altLang="en-US"/>
          </a:p>
        </p:txBody>
      </p:sp>
    </p:spTree>
    <p:extLst>
      <p:ext uri="{BB962C8B-B14F-4D97-AF65-F5344CB8AC3E}">
        <p14:creationId xmlns="" xmlns:p14="http://schemas.microsoft.com/office/powerpoint/2010/main" val="34948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19</a:t>
            </a:fld>
            <a:endParaRPr kumimoji="1" lang="ja-JP" altLang="en-US"/>
          </a:p>
        </p:txBody>
      </p:sp>
    </p:spTree>
    <p:extLst>
      <p:ext uri="{BB962C8B-B14F-4D97-AF65-F5344CB8AC3E}">
        <p14:creationId xmlns="" xmlns:p14="http://schemas.microsoft.com/office/powerpoint/2010/main" val="113237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a:t>
            </a:fld>
            <a:endParaRPr kumimoji="1" lang="ja-JP" altLang="en-US"/>
          </a:p>
        </p:txBody>
      </p:sp>
    </p:spTree>
    <p:extLst>
      <p:ext uri="{BB962C8B-B14F-4D97-AF65-F5344CB8AC3E}">
        <p14:creationId xmlns="" xmlns:p14="http://schemas.microsoft.com/office/powerpoint/2010/main" val="300231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20</a:t>
            </a:fld>
            <a:endParaRPr kumimoji="1" lang="ja-JP" altLang="en-US"/>
          </a:p>
        </p:txBody>
      </p:sp>
    </p:spTree>
    <p:extLst>
      <p:ext uri="{BB962C8B-B14F-4D97-AF65-F5344CB8AC3E}">
        <p14:creationId xmlns="" xmlns:p14="http://schemas.microsoft.com/office/powerpoint/2010/main" val="1367402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21</a:t>
            </a:fld>
            <a:endParaRPr kumimoji="1" lang="ja-JP" altLang="en-US"/>
          </a:p>
        </p:txBody>
      </p:sp>
    </p:spTree>
    <p:extLst>
      <p:ext uri="{BB962C8B-B14F-4D97-AF65-F5344CB8AC3E}">
        <p14:creationId xmlns="" xmlns:p14="http://schemas.microsoft.com/office/powerpoint/2010/main" val="2124165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22</a:t>
            </a:fld>
            <a:endParaRPr kumimoji="1" lang="ja-JP" altLang="en-US"/>
          </a:p>
        </p:txBody>
      </p:sp>
    </p:spTree>
    <p:extLst>
      <p:ext uri="{BB962C8B-B14F-4D97-AF65-F5344CB8AC3E}">
        <p14:creationId xmlns="" xmlns:p14="http://schemas.microsoft.com/office/powerpoint/2010/main" val="2522854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23</a:t>
            </a:fld>
            <a:endParaRPr kumimoji="1" lang="ja-JP" altLang="en-US"/>
          </a:p>
        </p:txBody>
      </p:sp>
    </p:spTree>
    <p:extLst>
      <p:ext uri="{BB962C8B-B14F-4D97-AF65-F5344CB8AC3E}">
        <p14:creationId xmlns="" xmlns:p14="http://schemas.microsoft.com/office/powerpoint/2010/main" val="266902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24</a:t>
            </a:fld>
            <a:endParaRPr kumimoji="1" lang="ja-JP" altLang="en-US"/>
          </a:p>
        </p:txBody>
      </p:sp>
    </p:spTree>
    <p:extLst>
      <p:ext uri="{BB962C8B-B14F-4D97-AF65-F5344CB8AC3E}">
        <p14:creationId xmlns="" xmlns:p14="http://schemas.microsoft.com/office/powerpoint/2010/main" val="2248650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25</a:t>
            </a:fld>
            <a:endParaRPr kumimoji="1" lang="ja-JP" altLang="en-US"/>
          </a:p>
        </p:txBody>
      </p:sp>
    </p:spTree>
    <p:extLst>
      <p:ext uri="{BB962C8B-B14F-4D97-AF65-F5344CB8AC3E}">
        <p14:creationId xmlns="" xmlns:p14="http://schemas.microsoft.com/office/powerpoint/2010/main" val="1136916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26</a:t>
            </a:fld>
            <a:endParaRPr kumimoji="1" lang="ja-JP" altLang="en-US"/>
          </a:p>
        </p:txBody>
      </p:sp>
    </p:spTree>
    <p:extLst>
      <p:ext uri="{BB962C8B-B14F-4D97-AF65-F5344CB8AC3E}">
        <p14:creationId xmlns="" xmlns:p14="http://schemas.microsoft.com/office/powerpoint/2010/main" val="2109666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27</a:t>
            </a:fld>
            <a:endParaRPr kumimoji="1" lang="ja-JP" altLang="en-US"/>
          </a:p>
        </p:txBody>
      </p:sp>
    </p:spTree>
    <p:extLst>
      <p:ext uri="{BB962C8B-B14F-4D97-AF65-F5344CB8AC3E}">
        <p14:creationId xmlns="" xmlns:p14="http://schemas.microsoft.com/office/powerpoint/2010/main" val="139835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28</a:t>
            </a:fld>
            <a:endParaRPr kumimoji="1" lang="ja-JP" altLang="en-US"/>
          </a:p>
        </p:txBody>
      </p:sp>
    </p:spTree>
    <p:extLst>
      <p:ext uri="{BB962C8B-B14F-4D97-AF65-F5344CB8AC3E}">
        <p14:creationId xmlns="" xmlns:p14="http://schemas.microsoft.com/office/powerpoint/2010/main" val="1752654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29</a:t>
            </a:fld>
            <a:endParaRPr kumimoji="1" lang="ja-JP" altLang="en-US"/>
          </a:p>
        </p:txBody>
      </p:sp>
    </p:spTree>
    <p:extLst>
      <p:ext uri="{BB962C8B-B14F-4D97-AF65-F5344CB8AC3E}">
        <p14:creationId xmlns="" xmlns:p14="http://schemas.microsoft.com/office/powerpoint/2010/main" val="265387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30</a:t>
            </a:fld>
            <a:endParaRPr kumimoji="1" lang="ja-JP" altLang="en-US"/>
          </a:p>
        </p:txBody>
      </p:sp>
    </p:spTree>
    <p:extLst>
      <p:ext uri="{BB962C8B-B14F-4D97-AF65-F5344CB8AC3E}">
        <p14:creationId xmlns="" xmlns:p14="http://schemas.microsoft.com/office/powerpoint/2010/main" val="3172223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31</a:t>
            </a:fld>
            <a:endParaRPr kumimoji="1" lang="ja-JP" altLang="en-US"/>
          </a:p>
        </p:txBody>
      </p:sp>
    </p:spTree>
    <p:extLst>
      <p:ext uri="{BB962C8B-B14F-4D97-AF65-F5344CB8AC3E}">
        <p14:creationId xmlns="" xmlns:p14="http://schemas.microsoft.com/office/powerpoint/2010/main" val="649651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32</a:t>
            </a:fld>
            <a:endParaRPr kumimoji="1" lang="ja-JP" altLang="en-US"/>
          </a:p>
        </p:txBody>
      </p:sp>
    </p:spTree>
    <p:extLst>
      <p:ext uri="{BB962C8B-B14F-4D97-AF65-F5344CB8AC3E}">
        <p14:creationId xmlns="" xmlns:p14="http://schemas.microsoft.com/office/powerpoint/2010/main" val="3077700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33</a:t>
            </a:fld>
            <a:endParaRPr kumimoji="1" lang="ja-JP" altLang="en-US"/>
          </a:p>
        </p:txBody>
      </p:sp>
    </p:spTree>
    <p:extLst>
      <p:ext uri="{BB962C8B-B14F-4D97-AF65-F5344CB8AC3E}">
        <p14:creationId xmlns="" xmlns:p14="http://schemas.microsoft.com/office/powerpoint/2010/main" val="2943119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34</a:t>
            </a:fld>
            <a:endParaRPr kumimoji="1" lang="ja-JP" altLang="en-US"/>
          </a:p>
        </p:txBody>
      </p:sp>
    </p:spTree>
    <p:extLst>
      <p:ext uri="{BB962C8B-B14F-4D97-AF65-F5344CB8AC3E}">
        <p14:creationId xmlns="" xmlns:p14="http://schemas.microsoft.com/office/powerpoint/2010/main" val="1841813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35</a:t>
            </a:fld>
            <a:endParaRPr kumimoji="1" lang="ja-JP" altLang="en-US"/>
          </a:p>
        </p:txBody>
      </p:sp>
    </p:spTree>
    <p:extLst>
      <p:ext uri="{BB962C8B-B14F-4D97-AF65-F5344CB8AC3E}">
        <p14:creationId xmlns="" xmlns:p14="http://schemas.microsoft.com/office/powerpoint/2010/main" val="2580159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36</a:t>
            </a:fld>
            <a:endParaRPr kumimoji="1" lang="ja-JP" altLang="en-US"/>
          </a:p>
        </p:txBody>
      </p:sp>
    </p:spTree>
    <p:extLst>
      <p:ext uri="{BB962C8B-B14F-4D97-AF65-F5344CB8AC3E}">
        <p14:creationId xmlns="" xmlns:p14="http://schemas.microsoft.com/office/powerpoint/2010/main" val="2008659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37</a:t>
            </a:fld>
            <a:endParaRPr kumimoji="1" lang="ja-JP" altLang="en-US"/>
          </a:p>
        </p:txBody>
      </p:sp>
    </p:spTree>
    <p:extLst>
      <p:ext uri="{BB962C8B-B14F-4D97-AF65-F5344CB8AC3E}">
        <p14:creationId xmlns="" xmlns:p14="http://schemas.microsoft.com/office/powerpoint/2010/main" val="2495423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38</a:t>
            </a:fld>
            <a:endParaRPr kumimoji="1" lang="ja-JP" altLang="en-US"/>
          </a:p>
        </p:txBody>
      </p:sp>
    </p:spTree>
    <p:extLst>
      <p:ext uri="{BB962C8B-B14F-4D97-AF65-F5344CB8AC3E}">
        <p14:creationId xmlns="" xmlns:p14="http://schemas.microsoft.com/office/powerpoint/2010/main" val="1172954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39</a:t>
            </a:fld>
            <a:endParaRPr kumimoji="1" lang="ja-JP" altLang="en-US"/>
          </a:p>
        </p:txBody>
      </p:sp>
    </p:spTree>
    <p:extLst>
      <p:ext uri="{BB962C8B-B14F-4D97-AF65-F5344CB8AC3E}">
        <p14:creationId xmlns="" xmlns:p14="http://schemas.microsoft.com/office/powerpoint/2010/main" val="178413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40</a:t>
            </a:fld>
            <a:endParaRPr kumimoji="1" lang="ja-JP" altLang="en-US"/>
          </a:p>
        </p:txBody>
      </p:sp>
    </p:spTree>
    <p:extLst>
      <p:ext uri="{BB962C8B-B14F-4D97-AF65-F5344CB8AC3E}">
        <p14:creationId xmlns="" xmlns:p14="http://schemas.microsoft.com/office/powerpoint/2010/main" val="2225095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41</a:t>
            </a:fld>
            <a:endParaRPr kumimoji="1" lang="ja-JP" altLang="en-US"/>
          </a:p>
        </p:txBody>
      </p:sp>
    </p:spTree>
    <p:extLst>
      <p:ext uri="{BB962C8B-B14F-4D97-AF65-F5344CB8AC3E}">
        <p14:creationId xmlns="" xmlns:p14="http://schemas.microsoft.com/office/powerpoint/2010/main" val="1952564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42</a:t>
            </a:fld>
            <a:endParaRPr kumimoji="1" lang="ja-JP" altLang="en-US"/>
          </a:p>
        </p:txBody>
      </p:sp>
    </p:spTree>
    <p:extLst>
      <p:ext uri="{BB962C8B-B14F-4D97-AF65-F5344CB8AC3E}">
        <p14:creationId xmlns="" xmlns:p14="http://schemas.microsoft.com/office/powerpoint/2010/main" val="1664343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43</a:t>
            </a:fld>
            <a:endParaRPr kumimoji="1" lang="ja-JP" altLang="en-US"/>
          </a:p>
        </p:txBody>
      </p:sp>
    </p:spTree>
    <p:extLst>
      <p:ext uri="{BB962C8B-B14F-4D97-AF65-F5344CB8AC3E}">
        <p14:creationId xmlns="" xmlns:p14="http://schemas.microsoft.com/office/powerpoint/2010/main" val="799669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44</a:t>
            </a:fld>
            <a:endParaRPr kumimoji="1" lang="ja-JP" altLang="en-US"/>
          </a:p>
        </p:txBody>
      </p:sp>
    </p:spTree>
    <p:extLst>
      <p:ext uri="{BB962C8B-B14F-4D97-AF65-F5344CB8AC3E}">
        <p14:creationId xmlns="" xmlns:p14="http://schemas.microsoft.com/office/powerpoint/2010/main" val="555870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45</a:t>
            </a:fld>
            <a:endParaRPr kumimoji="1" lang="ja-JP" altLang="en-US"/>
          </a:p>
        </p:txBody>
      </p:sp>
    </p:spTree>
    <p:extLst>
      <p:ext uri="{BB962C8B-B14F-4D97-AF65-F5344CB8AC3E}">
        <p14:creationId xmlns="" xmlns:p14="http://schemas.microsoft.com/office/powerpoint/2010/main" val="2222907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46</a:t>
            </a:fld>
            <a:endParaRPr kumimoji="1" lang="ja-JP" altLang="en-US"/>
          </a:p>
        </p:txBody>
      </p:sp>
    </p:spTree>
    <p:extLst>
      <p:ext uri="{BB962C8B-B14F-4D97-AF65-F5344CB8AC3E}">
        <p14:creationId xmlns="" xmlns:p14="http://schemas.microsoft.com/office/powerpoint/2010/main" val="10593354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47</a:t>
            </a:fld>
            <a:endParaRPr kumimoji="1" lang="ja-JP" altLang="en-US"/>
          </a:p>
        </p:txBody>
      </p:sp>
    </p:spTree>
    <p:extLst>
      <p:ext uri="{BB962C8B-B14F-4D97-AF65-F5344CB8AC3E}">
        <p14:creationId xmlns="" xmlns:p14="http://schemas.microsoft.com/office/powerpoint/2010/main" val="1405902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48</a:t>
            </a:fld>
            <a:endParaRPr kumimoji="1" lang="ja-JP" altLang="en-US"/>
          </a:p>
        </p:txBody>
      </p:sp>
    </p:spTree>
    <p:extLst>
      <p:ext uri="{BB962C8B-B14F-4D97-AF65-F5344CB8AC3E}">
        <p14:creationId xmlns="" xmlns:p14="http://schemas.microsoft.com/office/powerpoint/2010/main" val="1626904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49</a:t>
            </a:fld>
            <a:endParaRPr kumimoji="1" lang="ja-JP" altLang="en-US"/>
          </a:p>
        </p:txBody>
      </p:sp>
    </p:spTree>
    <p:extLst>
      <p:ext uri="{BB962C8B-B14F-4D97-AF65-F5344CB8AC3E}">
        <p14:creationId xmlns="" xmlns:p14="http://schemas.microsoft.com/office/powerpoint/2010/main" val="197695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50</a:t>
            </a:fld>
            <a:endParaRPr kumimoji="1" lang="ja-JP" altLang="en-US"/>
          </a:p>
        </p:txBody>
      </p:sp>
    </p:spTree>
    <p:extLst>
      <p:ext uri="{BB962C8B-B14F-4D97-AF65-F5344CB8AC3E}">
        <p14:creationId xmlns="" xmlns:p14="http://schemas.microsoft.com/office/powerpoint/2010/main" val="4107017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51</a:t>
            </a:fld>
            <a:endParaRPr kumimoji="1" lang="ja-JP" altLang="en-US"/>
          </a:p>
        </p:txBody>
      </p:sp>
    </p:spTree>
    <p:extLst>
      <p:ext uri="{BB962C8B-B14F-4D97-AF65-F5344CB8AC3E}">
        <p14:creationId xmlns="" xmlns:p14="http://schemas.microsoft.com/office/powerpoint/2010/main" val="35554686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52</a:t>
            </a:fld>
            <a:endParaRPr kumimoji="1" lang="ja-JP" altLang="en-US"/>
          </a:p>
        </p:txBody>
      </p:sp>
    </p:spTree>
    <p:extLst>
      <p:ext uri="{BB962C8B-B14F-4D97-AF65-F5344CB8AC3E}">
        <p14:creationId xmlns="" xmlns:p14="http://schemas.microsoft.com/office/powerpoint/2010/main" val="488689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53</a:t>
            </a:fld>
            <a:endParaRPr kumimoji="1" lang="ja-JP" altLang="en-US"/>
          </a:p>
        </p:txBody>
      </p:sp>
    </p:spTree>
    <p:extLst>
      <p:ext uri="{BB962C8B-B14F-4D97-AF65-F5344CB8AC3E}">
        <p14:creationId xmlns="" xmlns:p14="http://schemas.microsoft.com/office/powerpoint/2010/main" val="26122234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54</a:t>
            </a:fld>
            <a:endParaRPr kumimoji="1" lang="ja-JP" altLang="en-US"/>
          </a:p>
        </p:txBody>
      </p:sp>
    </p:spTree>
    <p:extLst>
      <p:ext uri="{BB962C8B-B14F-4D97-AF65-F5344CB8AC3E}">
        <p14:creationId xmlns="" xmlns:p14="http://schemas.microsoft.com/office/powerpoint/2010/main" val="2132263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55</a:t>
            </a:fld>
            <a:endParaRPr kumimoji="1" lang="ja-JP" altLang="en-US"/>
          </a:p>
        </p:txBody>
      </p:sp>
    </p:spTree>
    <p:extLst>
      <p:ext uri="{BB962C8B-B14F-4D97-AF65-F5344CB8AC3E}">
        <p14:creationId xmlns="" xmlns:p14="http://schemas.microsoft.com/office/powerpoint/2010/main" val="36000279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56</a:t>
            </a:fld>
            <a:endParaRPr kumimoji="1" lang="ja-JP" altLang="en-US"/>
          </a:p>
        </p:txBody>
      </p:sp>
    </p:spTree>
    <p:extLst>
      <p:ext uri="{BB962C8B-B14F-4D97-AF65-F5344CB8AC3E}">
        <p14:creationId xmlns="" xmlns:p14="http://schemas.microsoft.com/office/powerpoint/2010/main" val="35540074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57</a:t>
            </a:fld>
            <a:endParaRPr kumimoji="1" lang="ja-JP" altLang="en-US"/>
          </a:p>
        </p:txBody>
      </p:sp>
    </p:spTree>
    <p:extLst>
      <p:ext uri="{BB962C8B-B14F-4D97-AF65-F5344CB8AC3E}">
        <p14:creationId xmlns="" xmlns:p14="http://schemas.microsoft.com/office/powerpoint/2010/main" val="22284365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59</a:t>
            </a:fld>
            <a:endParaRPr kumimoji="1" lang="ja-JP" altLang="en-US"/>
          </a:p>
        </p:txBody>
      </p:sp>
    </p:spTree>
    <p:extLst>
      <p:ext uri="{BB962C8B-B14F-4D97-AF65-F5344CB8AC3E}">
        <p14:creationId xmlns="" xmlns:p14="http://schemas.microsoft.com/office/powerpoint/2010/main" val="296034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61</a:t>
            </a:fld>
            <a:endParaRPr kumimoji="1" lang="ja-JP" altLang="en-US"/>
          </a:p>
        </p:txBody>
      </p:sp>
    </p:spTree>
    <p:extLst>
      <p:ext uri="{BB962C8B-B14F-4D97-AF65-F5344CB8AC3E}">
        <p14:creationId xmlns="" xmlns:p14="http://schemas.microsoft.com/office/powerpoint/2010/main" val="76375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62</a:t>
            </a:fld>
            <a:endParaRPr kumimoji="1" lang="ja-JP" altLang="en-US"/>
          </a:p>
        </p:txBody>
      </p:sp>
    </p:spTree>
    <p:extLst>
      <p:ext uri="{BB962C8B-B14F-4D97-AF65-F5344CB8AC3E}">
        <p14:creationId xmlns="" xmlns:p14="http://schemas.microsoft.com/office/powerpoint/2010/main" val="27800558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63</a:t>
            </a:fld>
            <a:endParaRPr kumimoji="1" lang="ja-JP" altLang="en-US"/>
          </a:p>
        </p:txBody>
      </p:sp>
    </p:spTree>
    <p:extLst>
      <p:ext uri="{BB962C8B-B14F-4D97-AF65-F5344CB8AC3E}">
        <p14:creationId xmlns="" xmlns:p14="http://schemas.microsoft.com/office/powerpoint/2010/main" val="36637563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64</a:t>
            </a:fld>
            <a:endParaRPr kumimoji="1" lang="ja-JP" altLang="en-US"/>
          </a:p>
        </p:txBody>
      </p:sp>
    </p:spTree>
    <p:extLst>
      <p:ext uri="{BB962C8B-B14F-4D97-AF65-F5344CB8AC3E}">
        <p14:creationId xmlns="" xmlns:p14="http://schemas.microsoft.com/office/powerpoint/2010/main" val="8281254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65</a:t>
            </a:fld>
            <a:endParaRPr kumimoji="1" lang="ja-JP" altLang="en-US"/>
          </a:p>
        </p:txBody>
      </p:sp>
    </p:spTree>
    <p:extLst>
      <p:ext uri="{BB962C8B-B14F-4D97-AF65-F5344CB8AC3E}">
        <p14:creationId xmlns="" xmlns:p14="http://schemas.microsoft.com/office/powerpoint/2010/main" val="35932536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66</a:t>
            </a:fld>
            <a:endParaRPr kumimoji="1" lang="ja-JP" altLang="en-US"/>
          </a:p>
        </p:txBody>
      </p:sp>
    </p:spTree>
    <p:extLst>
      <p:ext uri="{BB962C8B-B14F-4D97-AF65-F5344CB8AC3E}">
        <p14:creationId xmlns="" xmlns:p14="http://schemas.microsoft.com/office/powerpoint/2010/main" val="24517878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67</a:t>
            </a:fld>
            <a:endParaRPr kumimoji="1" lang="ja-JP" altLang="en-US"/>
          </a:p>
        </p:txBody>
      </p:sp>
    </p:spTree>
    <p:extLst>
      <p:ext uri="{BB962C8B-B14F-4D97-AF65-F5344CB8AC3E}">
        <p14:creationId xmlns="" xmlns:p14="http://schemas.microsoft.com/office/powerpoint/2010/main" val="5189006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1D5FF99-FD65-4B69-AFEB-B82672C11C56}" type="slidenum">
              <a:rPr kumimoji="1" lang="ja-JP" altLang="en-US" smtClean="0"/>
              <a:pPr/>
              <a:t>70</a:t>
            </a:fld>
            <a:endParaRPr kumimoji="1" lang="ja-JP" altLang="en-US"/>
          </a:p>
        </p:txBody>
      </p:sp>
    </p:spTree>
    <p:extLst>
      <p:ext uri="{BB962C8B-B14F-4D97-AF65-F5344CB8AC3E}">
        <p14:creationId xmlns="" xmlns:p14="http://schemas.microsoft.com/office/powerpoint/2010/main" val="42166093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71</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08E139F-5AB4-4355-99B8-0DEB3915378E}"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F377719-5F3A-4CE9-B7DD-C6263902F15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E139F-5AB4-4355-99B8-0DEB3915378E}"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77719-5F3A-4CE9-B7DD-C6263902F15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hk.or.jp/gendai/player/video_480_ak.html?flv=3492-0430.mp4&amp;autostart=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hatena.ne.jp/teruyastar/20140424/1398295350?utm_content=bufferbe6d8&amp;utm_medium=social&amp;utm_source=twitter.com&amp;utm_campaign=buff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PUmjoJzaX2w&amp;feature=player_embedded" TargetMode="External"/><Relationship Id="rId4" Type="http://schemas.openxmlformats.org/officeDocument/2006/relationships/hyperlink" Target="http://www.nhk.or.jp/gendai/kiroku/detail02_3488_all.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a:bodyPr>
          <a:lstStyle/>
          <a:p>
            <a:r>
              <a:rPr lang="ja-JP" altLang="ja-JP" dirty="0" smtClean="0"/>
              <a:t>地方自治</a:t>
            </a:r>
            <a:endParaRPr kumimoji="1" lang="ja-JP" altLang="en-US" dirty="0"/>
          </a:p>
        </p:txBody>
      </p:sp>
      <p:sp>
        <p:nvSpPr>
          <p:cNvPr id="3" name="コンテンツ プレースホルダ 2"/>
          <p:cNvSpPr>
            <a:spLocks noGrp="1"/>
          </p:cNvSpPr>
          <p:nvPr>
            <p:ph idx="1"/>
          </p:nvPr>
        </p:nvSpPr>
        <p:spPr>
          <a:xfrm>
            <a:off x="457200" y="1600201"/>
            <a:ext cx="8229600" cy="2548880"/>
          </a:xfrm>
        </p:spPr>
        <p:txBody>
          <a:bodyPr>
            <a:normAutofit/>
          </a:bodyPr>
          <a:lstStyle/>
          <a:p>
            <a:r>
              <a:rPr lang="ja-JP" altLang="ja-JP" dirty="0" smtClean="0"/>
              <a:t>（憲法と地方自治）</a:t>
            </a:r>
            <a:r>
              <a:rPr lang="en-US" altLang="ja-JP" dirty="0" smtClean="0"/>
              <a:t>92</a:t>
            </a:r>
            <a:r>
              <a:rPr lang="ja-JP" altLang="ja-JP" dirty="0" smtClean="0"/>
              <a:t>条は</a:t>
            </a:r>
            <a:r>
              <a:rPr lang="ja-JP" altLang="en-US" dirty="0" smtClean="0"/>
              <a:t>、</a:t>
            </a:r>
            <a:r>
              <a:rPr lang="ja-JP" altLang="ja-JP" dirty="0" smtClean="0"/>
              <a:t>地方自治の本旨に基づいて決めると言っているが</a:t>
            </a:r>
            <a:r>
              <a:rPr lang="ja-JP" altLang="en-US" dirty="0" smtClean="0"/>
              <a:t>、</a:t>
            </a:r>
            <a:r>
              <a:rPr lang="ja-JP" altLang="ja-JP" dirty="0" smtClean="0"/>
              <a:t>何も言っていないに等しい。</a:t>
            </a:r>
            <a:r>
              <a:rPr lang="ja-JP" altLang="ja-JP" dirty="0" smtClean="0">
                <a:solidFill>
                  <a:srgbClr val="FF0000"/>
                </a:solidFill>
              </a:rPr>
              <a:t>補完性の原理を明文化すべき。</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8134672" cy="1470025"/>
          </a:xfrm>
          <a:solidFill>
            <a:srgbClr val="FFFF00"/>
          </a:solidFill>
          <a:ln w="19050">
            <a:solidFill>
              <a:schemeClr val="tx1"/>
            </a:solidFill>
          </a:ln>
        </p:spPr>
        <p:txBody>
          <a:bodyPr>
            <a:normAutofit/>
          </a:bodyPr>
          <a:lstStyle/>
          <a:p>
            <a:pPr algn="l"/>
            <a:r>
              <a:rPr lang="ja-JP" altLang="ja-JP" dirty="0" smtClean="0"/>
              <a:t>町村合併から生まれた日本近代　</a:t>
            </a:r>
            <a:endParaRPr kumimoji="1" lang="ja-JP" altLang="en-US" dirty="0"/>
          </a:p>
        </p:txBody>
      </p:sp>
      <p:sp>
        <p:nvSpPr>
          <p:cNvPr id="5" name="サブタイトル 4"/>
          <p:cNvSpPr>
            <a:spLocks noGrp="1"/>
          </p:cNvSpPr>
          <p:nvPr>
            <p:ph type="subTitle" idx="1"/>
          </p:nvPr>
        </p:nvSpPr>
        <p:spPr>
          <a:xfrm>
            <a:off x="683568" y="3933056"/>
            <a:ext cx="6400800" cy="1008112"/>
          </a:xfrm>
          <a:ln>
            <a:solidFill>
              <a:schemeClr val="accent1"/>
            </a:solidFill>
          </a:ln>
        </p:spPr>
        <p:txBody>
          <a:bodyPr>
            <a:normAutofit/>
          </a:bodyPr>
          <a:lstStyle/>
          <a:p>
            <a:pPr algn="l"/>
            <a:r>
              <a:rPr lang="ja-JP" altLang="ja-JP" sz="4400" dirty="0" smtClean="0">
                <a:solidFill>
                  <a:schemeClr val="tx1"/>
                </a:solidFill>
              </a:rPr>
              <a:t>松沢裕作　講談社</a:t>
            </a:r>
            <a:endParaRPr kumimoji="1" lang="ja-JP" altLang="en-US" sz="44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251520" y="2130425"/>
            <a:ext cx="8278688" cy="2666727"/>
          </a:xfrm>
          <a:solidFill>
            <a:srgbClr val="FFFF00"/>
          </a:solidFill>
          <a:ln w="28575">
            <a:solidFill>
              <a:schemeClr val="accent1"/>
            </a:solidFill>
          </a:ln>
        </p:spPr>
        <p:txBody>
          <a:bodyPr>
            <a:normAutofit/>
          </a:bodyPr>
          <a:lstStyle/>
          <a:p>
            <a:pPr algn="l"/>
            <a:r>
              <a:rPr kumimoji="1" lang="ja-JP" altLang="en-US" dirty="0" smtClean="0"/>
              <a:t>自治体が個性を発揮できない本質</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個性発揮の地域観光と不協和</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lnSpcReduction="10000"/>
          </a:bodyPr>
          <a:lstStyle/>
          <a:p>
            <a:r>
              <a:rPr lang="ja-JP" altLang="ja-JP" dirty="0" smtClean="0"/>
              <a:t>近世以降の村は、生活や生産に密着した身分共同体</a:t>
            </a:r>
            <a:r>
              <a:rPr lang="ja-JP" altLang="en-US" dirty="0" smtClean="0"/>
              <a:t>であり、</a:t>
            </a:r>
            <a:r>
              <a:rPr lang="ja-JP" altLang="ja-JP" dirty="0" smtClean="0"/>
              <a:t>不定形な集団</a:t>
            </a:r>
            <a:r>
              <a:rPr lang="en-US" altLang="ja-JP" dirty="0" smtClean="0"/>
              <a:t> </a:t>
            </a:r>
            <a:r>
              <a:rPr lang="ja-JP" altLang="ja-JP" dirty="0" smtClean="0"/>
              <a:t>治維新を経て近代社会になると、境界を明確にすることが求められ</a:t>
            </a:r>
            <a:r>
              <a:rPr lang="ja-JP" altLang="en-US" dirty="0" smtClean="0"/>
              <a:t>た。</a:t>
            </a:r>
            <a:endParaRPr lang="en-US" altLang="ja-JP" dirty="0" smtClean="0"/>
          </a:p>
          <a:p>
            <a:r>
              <a:rPr lang="ja-JP" altLang="ja-JP" dirty="0" smtClean="0"/>
              <a:t>近代社会は</a:t>
            </a:r>
            <a:r>
              <a:rPr lang="ja-JP" altLang="ja-JP" dirty="0" smtClean="0">
                <a:solidFill>
                  <a:srgbClr val="FF0000"/>
                </a:solidFill>
              </a:rPr>
              <a:t>市場</a:t>
            </a:r>
            <a:r>
              <a:rPr lang="ja-JP" altLang="ja-JP" dirty="0" smtClean="0"/>
              <a:t>という無境界性</a:t>
            </a:r>
            <a:r>
              <a:rPr lang="ja-JP" altLang="en-US" dirty="0" smtClean="0"/>
              <a:t>が</a:t>
            </a:r>
            <a:r>
              <a:rPr lang="ja-JP" altLang="ja-JP" dirty="0" smtClean="0"/>
              <a:t>特徴</a:t>
            </a:r>
            <a:r>
              <a:rPr lang="ja-JP" altLang="en-US" dirty="0" smtClean="0"/>
              <a:t>、</a:t>
            </a:r>
            <a:r>
              <a:rPr lang="ja-JP" altLang="ja-JP" dirty="0" smtClean="0"/>
              <a:t>市場に対抗しようとすれば、国家として統合</a:t>
            </a:r>
            <a:r>
              <a:rPr lang="ja-JP" altLang="en-US" dirty="0" smtClean="0"/>
              <a:t>され、</a:t>
            </a:r>
            <a:r>
              <a:rPr lang="ja-JP" altLang="ja-JP" dirty="0" smtClean="0"/>
              <a:t>旧来の村は町村として制度化</a:t>
            </a:r>
          </a:p>
          <a:p>
            <a:r>
              <a:rPr lang="ja-JP" altLang="ja-JP" dirty="0" smtClean="0"/>
              <a:t>合併によってつくられた町村という単位</a:t>
            </a:r>
            <a:r>
              <a:rPr lang="ja-JP" altLang="en-US" dirty="0" smtClean="0"/>
              <a:t>は</a:t>
            </a:r>
            <a:r>
              <a:rPr lang="ja-JP" altLang="ja-JP" dirty="0" smtClean="0"/>
              <a:t>、恣意的な境界線によってつくられた</a:t>
            </a:r>
            <a:r>
              <a:rPr lang="ja-JP" altLang="ja-JP" dirty="0" smtClean="0">
                <a:solidFill>
                  <a:srgbClr val="FF0000"/>
                </a:solidFill>
              </a:rPr>
              <a:t>恣意的で空虚な単位</a:t>
            </a:r>
            <a:r>
              <a:rPr lang="en-US" altLang="ja-JP" dirty="0" smtClean="0">
                <a:solidFill>
                  <a:srgbClr val="FF0000"/>
                </a:solidFill>
              </a:rPr>
              <a:t> </a:t>
            </a:r>
            <a:endParaRPr lang="ja-JP" altLang="ja-JP" dirty="0" smtClean="0">
              <a:solidFill>
                <a:srgbClr val="FF0000"/>
              </a:solidFill>
            </a:endParaRPr>
          </a:p>
          <a:p>
            <a:r>
              <a:rPr lang="ja-JP" altLang="ja-JP" dirty="0" smtClean="0">
                <a:solidFill>
                  <a:srgbClr val="FF0000"/>
                </a:solidFill>
              </a:rPr>
              <a:t>その境界の両側でおこなわれる行政は均質なものでなければならないという論理</a:t>
            </a:r>
          </a:p>
          <a:p>
            <a:r>
              <a:rPr lang="ja-JP" altLang="ja-JP" dirty="0" smtClean="0"/>
              <a:t>「町村制の看板である“自治”とは、それぞれの町村に個性を発揮させるようなことを意味していたのではまったくない」ことにな</a:t>
            </a:r>
            <a:r>
              <a:rPr lang="ja-JP" altLang="en-US" dirty="0" smtClean="0"/>
              <a:t>る</a:t>
            </a:r>
            <a:endParaRPr lang="ja-JP" altLang="ja-JP" dirty="0" smtClean="0"/>
          </a:p>
          <a:p>
            <a:endParaRPr lang="ja-JP" altLang="en-US" dirty="0" smtClean="0"/>
          </a:p>
          <a:p>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5865515"/>
          </a:xfrm>
        </p:spPr>
        <p:txBody>
          <a:bodyPr>
            <a:normAutofit fontScale="92500"/>
          </a:bodyPr>
          <a:lstStyle/>
          <a:p>
            <a:r>
              <a:rPr lang="ja-JP" altLang="ja-JP" dirty="0" smtClean="0"/>
              <a:t>明治前半期の日本は、経済活動の自由が大幅に認められ、境界を越えた資本の活動が活発化した時代</a:t>
            </a:r>
            <a:endParaRPr lang="en-US" altLang="ja-JP" dirty="0" smtClean="0"/>
          </a:p>
          <a:p>
            <a:r>
              <a:rPr lang="ja-JP" altLang="ja-JP" dirty="0" smtClean="0"/>
              <a:t>同時に、明治前半期の日本は、国民の統合が推し進められ、人びとが国家への帰属意識を持つことを強く求められた時代</a:t>
            </a:r>
            <a:endParaRPr lang="en-US" altLang="ja-JP" dirty="0" smtClean="0"/>
          </a:p>
          <a:p>
            <a:r>
              <a:rPr lang="ja-JP" altLang="ja-JP" dirty="0" smtClean="0"/>
              <a:t>この無境界的な資本の自由と、境界的な国家の並立が誕生したその時代、人びとの生活に密接したところで起きた事件が「町村合併」、つまり、江戸時代以来の町村を合併し、新しい町村を作り出す、つまり新たな境界線を社会に引いていく、という作業だった。</a:t>
            </a:r>
            <a:r>
              <a:rPr lang="en-US" altLang="ja-JP" dirty="0" smtClean="0"/>
              <a:t>――</a:t>
            </a:r>
            <a:r>
              <a:rPr lang="ja-JP" altLang="ja-JP" dirty="0" smtClean="0"/>
              <a:t>＜「はじめに」より＞</a:t>
            </a:r>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408712"/>
          </a:xfrm>
        </p:spPr>
        <p:txBody>
          <a:bodyPr>
            <a:normAutofit fontScale="92500" lnSpcReduction="20000"/>
          </a:bodyPr>
          <a:lstStyle/>
          <a:p>
            <a:r>
              <a:rPr lang="ja-JP" altLang="ja-JP" dirty="0" smtClean="0"/>
              <a:t>大藩は自ら官僚組織を有して国を治め</a:t>
            </a:r>
            <a:r>
              <a:rPr lang="ja-JP" altLang="en-US" dirty="0" smtClean="0"/>
              <a:t>る</a:t>
            </a:r>
            <a:r>
              <a:rPr lang="ja-JP" altLang="ja-JP" dirty="0" smtClean="0"/>
              <a:t>が、小藩、あるいは禄を支給されるだけの侍は、自分の領地を治めることができず、個々の村々はまさしく「自治」されていた。</a:t>
            </a:r>
            <a:endParaRPr lang="en-US" altLang="ja-JP" dirty="0" smtClean="0"/>
          </a:p>
          <a:p>
            <a:r>
              <a:rPr lang="ja-JP" altLang="ja-JP" dirty="0" smtClean="0"/>
              <a:t>その中核となるのは貢納の責任を村が請け負う年貢の村請制度</a:t>
            </a:r>
            <a:endParaRPr lang="en-US" altLang="ja-JP" dirty="0" smtClean="0"/>
          </a:p>
          <a:p>
            <a:r>
              <a:rPr lang="ja-JP" altLang="ja-JP" dirty="0" smtClean="0"/>
              <a:t>たんに徴税事務を行うだけでなく、不足分は持てる家から融通したりして、自らファイナンスを行うだけの財政能力を持った行政法人だった</a:t>
            </a:r>
            <a:endParaRPr lang="en-US" altLang="ja-JP" dirty="0" smtClean="0"/>
          </a:p>
          <a:p>
            <a:r>
              <a:rPr lang="ja-JP" altLang="ja-JP" dirty="0" smtClean="0"/>
              <a:t>同じ山の水を田んぼに使っているという場合は、御領主様がだれであろうと関係なく、近隣の村々同士が互いにルールを決め、共同で水の管理を組合を作ったりしていた</a:t>
            </a:r>
            <a:endParaRPr lang="en-US" altLang="ja-JP" dirty="0" smtClean="0"/>
          </a:p>
          <a:p>
            <a:r>
              <a:rPr lang="ja-JP" altLang="ja-JP" dirty="0" smtClean="0">
                <a:solidFill>
                  <a:srgbClr val="FF0000"/>
                </a:solidFill>
              </a:rPr>
              <a:t>幕藩体制はこのような自然発生的な住民同士の社会契約の上に成り立っていた</a:t>
            </a:r>
            <a:r>
              <a:rPr lang="en-US" altLang="ja-JP" dirty="0" smtClean="0"/>
              <a:t/>
            </a:r>
            <a:br>
              <a:rPr lang="en-US" altLang="ja-JP" dirty="0" smtClean="0"/>
            </a:b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rgbClr val="FFFF00"/>
          </a:solidFill>
          <a:ln w="38100">
            <a:solidFill>
              <a:schemeClr val="tx1"/>
            </a:solidFill>
          </a:ln>
        </p:spPr>
        <p:txBody>
          <a:bodyPr/>
          <a:lstStyle/>
          <a:p>
            <a:r>
              <a:rPr lang="ja-JP" altLang="en-US" dirty="0" smtClean="0"/>
              <a:t>近世の村</a:t>
            </a:r>
            <a:endParaRPr kumimoji="1" lang="ja-JP" altLang="en-US" dirty="0"/>
          </a:p>
        </p:txBody>
      </p:sp>
      <p:sp>
        <p:nvSpPr>
          <p:cNvPr id="3" name="コンテンツ プレースホルダ 2"/>
          <p:cNvSpPr>
            <a:spLocks noGrp="1"/>
          </p:cNvSpPr>
          <p:nvPr>
            <p:ph idx="1"/>
          </p:nvPr>
        </p:nvSpPr>
        <p:spPr>
          <a:xfrm>
            <a:off x="0" y="1196752"/>
            <a:ext cx="9144000" cy="5760640"/>
          </a:xfrm>
        </p:spPr>
        <p:txBody>
          <a:bodyPr>
            <a:normAutofit fontScale="85000" lnSpcReduction="20000"/>
          </a:bodyPr>
          <a:lstStyle/>
          <a:p>
            <a:r>
              <a:rPr lang="ja-JP" altLang="ja-JP" dirty="0" smtClean="0"/>
              <a:t>近世 の村とは、</a:t>
            </a:r>
            <a:r>
              <a:rPr lang="ja-JP" altLang="ja-JP" dirty="0" smtClean="0">
                <a:solidFill>
                  <a:srgbClr val="FF0000"/>
                </a:solidFill>
              </a:rPr>
              <a:t>職能的性格</a:t>
            </a:r>
            <a:r>
              <a:rPr lang="ja-JP" altLang="ja-JP" dirty="0" smtClean="0"/>
              <a:t>と公的性格とを帯びた百姓の共 同体</a:t>
            </a:r>
            <a:endParaRPr lang="en-US" altLang="ja-JP" dirty="0" smtClean="0"/>
          </a:p>
          <a:p>
            <a:r>
              <a:rPr lang="ja-JP" altLang="ja-JP" dirty="0" smtClean="0"/>
              <a:t>近代の市町村のような、一定 の領域があり、その領域内に居住する人間すべてを平等な構成員として扱う地域団体ではない</a:t>
            </a:r>
            <a:endParaRPr lang="en-US" altLang="ja-JP" dirty="0" smtClean="0"/>
          </a:p>
          <a:p>
            <a:r>
              <a:rPr lang="ja-JP" altLang="ja-JP" dirty="0" smtClean="0"/>
              <a:t>近世社会の全体は、そうした 小さな身分共同体 の集積として成り立 っている。</a:t>
            </a:r>
          </a:p>
          <a:p>
            <a:r>
              <a:rPr lang="ja-JP" altLang="ja-JP" dirty="0" smtClean="0"/>
              <a:t>職人、町人、百姓という被支配身分に ついてはすでに見たとおりであるが、当然ながら、 このこと は支配身分である武士についても成り立 つ。武士もまたひとつの身分であり、武士が構成する領主権 力は、近代社会でそうであるような、「私」と区別された 「公」の権力 であるというより、それ自身 がひとつの職能、代々継承される家の職として統治権力をつとめてゆくような権力である。そして、武士身分に対して賦課される国家的 「役」とは、武士としての戦闘能力を国家に提供すること、すなわち 「軍役」にほかならない。</a:t>
            </a:r>
          </a:p>
          <a:p>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404664"/>
            <a:ext cx="8892480" cy="5721499"/>
          </a:xfrm>
        </p:spPr>
        <p:txBody>
          <a:bodyPr>
            <a:normAutofit/>
          </a:bodyPr>
          <a:lstStyle/>
          <a:p>
            <a:r>
              <a:rPr lang="ja-JP" altLang="ja-JP" dirty="0" smtClean="0"/>
              <a:t>百姓という身分は職能的な性格のものであり</a:t>
            </a:r>
            <a:r>
              <a:rPr lang="en-US" altLang="ja-JP" dirty="0" smtClean="0"/>
              <a:t>   </a:t>
            </a:r>
            <a:r>
              <a:rPr lang="ja-JP" altLang="ja-JP" dirty="0" smtClean="0"/>
              <a:t>身分的な性格を持った集団である村とは、</a:t>
            </a:r>
            <a:r>
              <a:rPr lang="ja-JP" altLang="en-US" dirty="0" smtClean="0"/>
              <a:t>そ</a:t>
            </a:r>
            <a:r>
              <a:rPr lang="ja-JP" altLang="ja-JP" dirty="0" smtClean="0"/>
              <a:t>のような百姓という身分の職能的な団体である。</a:t>
            </a:r>
            <a:endParaRPr lang="en-US" altLang="ja-JP" dirty="0" smtClean="0"/>
          </a:p>
          <a:p>
            <a:r>
              <a:rPr lang="ja-JP" altLang="ja-JP" dirty="0" smtClean="0"/>
              <a:t>このことから、個々の百姓 の職能的な利害、つまり それぞれの百姓の経営体である 「家」が農業生産を営み、それを継続させてゆくことに村という団 体が直接に関与していくという結果が生まれる。</a:t>
            </a:r>
            <a:endParaRPr lang="en-US" altLang="ja-JP" dirty="0" smtClean="0"/>
          </a:p>
          <a:p>
            <a:r>
              <a:rPr lang="ja-JP" altLang="ja-JP" dirty="0" smtClean="0"/>
              <a:t>近代の市町村が、その構成員の職業的な利害を 「私 的」なものとして、そこからは一歩引 いたポジションに立 つのとは異な っている。 </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solidFill>
            <a:srgbClr val="FFFF00"/>
          </a:solidFill>
          <a:ln>
            <a:solidFill>
              <a:schemeClr val="tx1">
                <a:lumMod val="95000"/>
                <a:lumOff val="5000"/>
              </a:schemeClr>
            </a:solidFill>
          </a:ln>
        </p:spPr>
        <p:txBody>
          <a:bodyPr/>
          <a:lstStyle/>
          <a:p>
            <a:r>
              <a:rPr kumimoji="1" lang="ja-JP" altLang="en-US" dirty="0" smtClean="0"/>
              <a:t>士農工商</a:t>
            </a:r>
            <a:endParaRPr kumimoji="1" lang="ja-JP" altLang="en-US" dirty="0"/>
          </a:p>
        </p:txBody>
      </p:sp>
      <p:sp>
        <p:nvSpPr>
          <p:cNvPr id="3" name="コンテンツ プレースホルダ 2"/>
          <p:cNvSpPr>
            <a:spLocks noGrp="1"/>
          </p:cNvSpPr>
          <p:nvPr>
            <p:ph idx="1"/>
          </p:nvPr>
        </p:nvSpPr>
        <p:spPr>
          <a:xfrm>
            <a:off x="457200" y="1268760"/>
            <a:ext cx="8229600" cy="5589240"/>
          </a:xfrm>
        </p:spPr>
        <p:txBody>
          <a:bodyPr>
            <a:normAutofit fontScale="85000" lnSpcReduction="10000"/>
          </a:bodyPr>
          <a:lstStyle/>
          <a:p>
            <a:r>
              <a:rPr lang="ja-JP" altLang="en-US" dirty="0" smtClean="0"/>
              <a:t>古代中国から</a:t>
            </a:r>
            <a:r>
              <a:rPr lang="en-US" altLang="ja-JP" dirty="0" err="1" smtClean="0"/>
              <a:t>儒教</a:t>
            </a:r>
            <a:r>
              <a:rPr lang="ja-JP" altLang="ja-JP" dirty="0" smtClean="0"/>
              <a:t>において</a:t>
            </a:r>
            <a:r>
              <a:rPr lang="ja-JP" altLang="en-US" dirty="0" smtClean="0"/>
              <a:t>、</a:t>
            </a:r>
            <a:r>
              <a:rPr lang="ja-JP" altLang="ja-JP" dirty="0" smtClean="0"/>
              <a:t>社会の主要な構成要素（</a:t>
            </a:r>
            <a:r>
              <a:rPr lang="en-US" altLang="ja-JP" dirty="0" err="1" smtClean="0"/>
              <a:t>官吏</a:t>
            </a:r>
            <a:r>
              <a:rPr lang="ja-JP" altLang="ja-JP" dirty="0" smtClean="0"/>
              <a:t>・</a:t>
            </a:r>
            <a:r>
              <a:rPr lang="en-US" altLang="ja-JP" dirty="0" err="1" smtClean="0"/>
              <a:t>農民</a:t>
            </a:r>
            <a:r>
              <a:rPr lang="ja-JP" altLang="ja-JP" dirty="0" smtClean="0"/>
              <a:t>・</a:t>
            </a:r>
            <a:r>
              <a:rPr lang="en-US" altLang="ja-JP" dirty="0" err="1" smtClean="0"/>
              <a:t>職人</a:t>
            </a:r>
            <a:r>
              <a:rPr lang="ja-JP" altLang="ja-JP" dirty="0" smtClean="0"/>
              <a:t>・</a:t>
            </a:r>
            <a:r>
              <a:rPr lang="en-US" altLang="ja-JP" dirty="0" err="1" smtClean="0"/>
              <a:t>商人</a:t>
            </a:r>
            <a:r>
              <a:rPr lang="ja-JP" altLang="ja-JP" dirty="0" smtClean="0"/>
              <a:t>）を指す概念</a:t>
            </a:r>
            <a:endParaRPr lang="en-US" altLang="ja-JP" dirty="0" smtClean="0"/>
          </a:p>
          <a:p>
            <a:r>
              <a:rPr lang="ja-JP" altLang="ja-JP" dirty="0" smtClean="0"/>
              <a:t>日本では、近代になり江戸時代の身分制度を意味すると捉えられるようになったが、</a:t>
            </a:r>
            <a:r>
              <a:rPr lang="en-US" altLang="ja-JP" dirty="0" smtClean="0"/>
              <a:t>1990</a:t>
            </a:r>
            <a:r>
              <a:rPr lang="ja-JP" altLang="ja-JP" dirty="0" smtClean="0"/>
              <a:t>年代ごろから実証的研究が進み誤った認識であることが理解</a:t>
            </a:r>
            <a:endParaRPr lang="en-US" altLang="ja-JP" dirty="0" smtClean="0"/>
          </a:p>
          <a:p>
            <a:r>
              <a:rPr lang="ja-JP" altLang="ja-JP" dirty="0" smtClean="0"/>
              <a:t>江戸時代における百姓とは農業専従者である「農人」ではなく商人、職人を含む農村居住者全般を意味する言葉であった。実際の江戸時代の身分制度は士農工商の職業概念から大きく乖離</a:t>
            </a:r>
            <a:endParaRPr lang="en-US" altLang="ja-JP" dirty="0" smtClean="0"/>
          </a:p>
          <a:p>
            <a:r>
              <a:rPr lang="ja-JP" altLang="ja-JP" dirty="0" smtClean="0"/>
              <a:t>「</a:t>
            </a:r>
            <a:r>
              <a:rPr lang="ja-JP" altLang="ja-JP" dirty="0" smtClean="0">
                <a:solidFill>
                  <a:srgbClr val="FF0000"/>
                </a:solidFill>
              </a:rPr>
              <a:t>士・農・工・商は</a:t>
            </a:r>
            <a:r>
              <a:rPr lang="en-US" altLang="ja-JP" dirty="0" err="1" smtClean="0">
                <a:solidFill>
                  <a:srgbClr val="FF0000"/>
                </a:solidFill>
              </a:rPr>
              <a:t>職分</a:t>
            </a:r>
            <a:r>
              <a:rPr lang="ja-JP" altLang="ja-JP" dirty="0" smtClean="0">
                <a:solidFill>
                  <a:srgbClr val="FF0000"/>
                </a:solidFill>
              </a:rPr>
              <a:t>であり、そのような職分を</a:t>
            </a:r>
            <a:r>
              <a:rPr lang="en-US" altLang="ja-JP" dirty="0" err="1" smtClean="0">
                <a:solidFill>
                  <a:srgbClr val="FF0000"/>
                </a:solidFill>
              </a:rPr>
              <a:t>身分</a:t>
            </a:r>
            <a:r>
              <a:rPr lang="ja-JP" altLang="ja-JP" dirty="0" smtClean="0">
                <a:solidFill>
                  <a:srgbClr val="FF0000"/>
                </a:solidFill>
              </a:rPr>
              <a:t>制度として説明すること自体がばかげている</a:t>
            </a:r>
            <a:r>
              <a:rPr lang="ja-JP" altLang="en-US" dirty="0" smtClean="0"/>
              <a:t>」（</a:t>
            </a:r>
            <a:r>
              <a:rPr lang="en-US" altLang="ja-JP" dirty="0" smtClean="0"/>
              <a:t> </a:t>
            </a:r>
            <a:r>
              <a:rPr lang="en-US" altLang="ja-JP" dirty="0" err="1" smtClean="0"/>
              <a:t>田中圭一</a:t>
            </a:r>
            <a:r>
              <a:rPr lang="ja-JP" altLang="en-US" dirty="0" smtClean="0"/>
              <a:t>　</a:t>
            </a:r>
            <a:r>
              <a:rPr lang="en-US" altLang="ja-JP" dirty="0" smtClean="0"/>
              <a:t>『</a:t>
            </a:r>
            <a:r>
              <a:rPr lang="ja-JP" altLang="en-US" dirty="0" smtClean="0"/>
              <a:t>江戸時代の百姓</a:t>
            </a:r>
            <a:r>
              <a:rPr lang="en-US" altLang="ja-JP" dirty="0" smtClean="0"/>
              <a:t>』</a:t>
            </a:r>
            <a:r>
              <a:rPr lang="ja-JP" altLang="en-US" dirty="0" smtClean="0"/>
              <a:t>　ちくま新書）</a:t>
            </a:r>
            <a:endParaRPr lang="en-US" altLang="ja-JP" dirty="0" smtClean="0"/>
          </a:p>
          <a:p>
            <a:r>
              <a:rPr kumimoji="1" lang="ja-JP" altLang="en-US" dirty="0" smtClean="0"/>
              <a:t>部落差別を連想させるものとして</a:t>
            </a:r>
            <a:r>
              <a:rPr kumimoji="1" lang="ja-JP" altLang="en-US" dirty="0" smtClean="0">
                <a:solidFill>
                  <a:srgbClr val="FF0000"/>
                </a:solidFill>
              </a:rPr>
              <a:t>放送禁止用語</a:t>
            </a:r>
            <a:endParaRPr kumimoji="1" lang="ja-JP" altLang="en-US"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明治政府の地方自治</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明治</a:t>
            </a:r>
            <a:r>
              <a:rPr lang="ja-JP" altLang="en-US" dirty="0"/>
              <a:t>政府の地方自治は市町村自治であり、都道府県は内務省の出先</a:t>
            </a:r>
            <a:r>
              <a:rPr lang="ja-JP" altLang="en-US" dirty="0" smtClean="0"/>
              <a:t>機関</a:t>
            </a:r>
            <a:endParaRPr lang="en-US" altLang="ja-JP" dirty="0" smtClean="0"/>
          </a:p>
          <a:p>
            <a:r>
              <a:rPr lang="ja-JP" altLang="en-US" dirty="0" smtClean="0"/>
              <a:t>戦後</a:t>
            </a:r>
            <a:r>
              <a:rPr lang="ja-JP" altLang="en-US" dirty="0"/>
              <a:t>、中央</a:t>
            </a:r>
            <a:r>
              <a:rPr lang="ja-JP" altLang="en-US" dirty="0" smtClean="0"/>
              <a:t>政府</a:t>
            </a:r>
            <a:r>
              <a:rPr lang="ja-JP" altLang="en-US" dirty="0"/>
              <a:t>は自らの仕事の実施機関を失い、地方公共団体も財源が調達できず、戦前と同じ機能を果たす</a:t>
            </a:r>
            <a:r>
              <a:rPr lang="ja-JP" altLang="en-US" dirty="0" smtClean="0"/>
              <a:t>ため</a:t>
            </a:r>
            <a:r>
              <a:rPr lang="ja-JP" altLang="en-US" dirty="0"/>
              <a:t>の制度として、補助金の活用が図られることとなった</a:t>
            </a:r>
            <a:r>
              <a:rPr lang="ja-JP" altLang="en-US" dirty="0" smtClean="0"/>
              <a:t>。</a:t>
            </a:r>
            <a:endParaRPr lang="en-US" altLang="ja-JP" dirty="0" smtClean="0"/>
          </a:p>
          <a:p>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8"/>
            <a:ext cx="7772400" cy="4032447"/>
          </a:xfrm>
          <a:ln>
            <a:solidFill>
              <a:schemeClr val="tx1">
                <a:lumMod val="95000"/>
                <a:lumOff val="5000"/>
              </a:schemeClr>
            </a:solidFill>
          </a:ln>
        </p:spPr>
        <p:txBody>
          <a:bodyPr/>
          <a:lstStyle/>
          <a:p>
            <a:r>
              <a:rPr lang="ja-JP" altLang="en-US" dirty="0" smtClean="0"/>
              <a:t>都市</a:t>
            </a:r>
            <a:r>
              <a:rPr lang="ja-JP" altLang="en-US" dirty="0" smtClean="0"/>
              <a:t>環境</a:t>
            </a:r>
            <a:r>
              <a:rPr lang="ja-JP" altLang="en-US" dirty="0" smtClean="0"/>
              <a:t>情報</a:t>
            </a:r>
            <a:r>
              <a:rPr lang="ja-JP" altLang="en-US" dirty="0" smtClean="0"/>
              <a:t>論</a:t>
            </a:r>
            <a:r>
              <a:rPr lang="ja-JP" altLang="en-US" dirty="0" smtClean="0"/>
              <a:t>　</a:t>
            </a:r>
            <a:r>
              <a:rPr lang="ja-JP" altLang="en-US" dirty="0" smtClean="0"/>
              <a:t>第１３回</a:t>
            </a:r>
            <a:r>
              <a:rPr kumimoji="1" lang="en-US" altLang="ja-JP" dirty="0" smtClean="0"/>
              <a:t/>
            </a:r>
            <a:br>
              <a:rPr kumimoji="1" lang="en-US" altLang="ja-JP" dirty="0" smtClean="0"/>
            </a:br>
            <a:r>
              <a:rPr kumimoji="1" lang="ja-JP" altLang="en-US" dirty="0" smtClean="0"/>
              <a:t>　</a:t>
            </a:r>
            <a:r>
              <a:rPr kumimoji="1" lang="en-US" altLang="ja-JP" dirty="0" smtClean="0"/>
              <a:t/>
            </a:r>
            <a:br>
              <a:rPr kumimoji="1" lang="en-US" altLang="ja-JP" dirty="0" smtClean="0"/>
            </a:br>
            <a:r>
              <a:rPr kumimoji="1" lang="ja-JP" altLang="en-US" dirty="0" smtClean="0"/>
              <a:t>地方自治と都市</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65000"/>
                <a:lumOff val="35000"/>
              </a:schemeClr>
            </a:solidFill>
          </a:ln>
        </p:spPr>
        <p:txBody>
          <a:bodyPr/>
          <a:lstStyle/>
          <a:p>
            <a:r>
              <a:rPr kumimoji="1" lang="ja-JP" altLang="en-US" dirty="0" smtClean="0"/>
              <a:t>コンテスト行政</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行政改革を控え組織防衛的に、霞ヶ関はアイデア合戦の如く毎年度新規施策を打ちだす</a:t>
            </a:r>
            <a:endParaRPr lang="en-US" altLang="ja-JP" dirty="0" smtClean="0"/>
          </a:p>
          <a:p>
            <a:r>
              <a:rPr lang="ja-JP" altLang="en-US" dirty="0" smtClean="0"/>
              <a:t>税制上の要求には法律改正を伴うことから、法定計画の作成、予算・税制上の措置等を組み合わせた政策パッケージが提案される</a:t>
            </a:r>
            <a:endParaRPr lang="en-US" altLang="ja-JP" dirty="0" smtClean="0"/>
          </a:p>
          <a:p>
            <a:r>
              <a:rPr lang="ja-JP" altLang="en-US" dirty="0" smtClean="0"/>
              <a:t>つきあわされる自治体の負担が大きいところから政策過多の批判もでている</a:t>
            </a:r>
            <a:endParaRPr lang="en-US" altLang="ja-JP" dirty="0" smtClean="0"/>
          </a:p>
          <a:p>
            <a:r>
              <a:rPr lang="ja-JP" altLang="en-US" dirty="0" smtClean="0"/>
              <a:t>マスコミと連動したコンテスト行政は「地域の個性」を重視した地方分権論議へと移行するのは当然</a:t>
            </a:r>
            <a:endParaRPr lang="en-US" altLang="ja-JP" dirty="0" smtClean="0"/>
          </a:p>
          <a:p>
            <a:r>
              <a:rPr lang="ja-JP" altLang="en-US" dirty="0" smtClean="0"/>
              <a:t>リゾート政策への批判により施設整備よりも景観が重視されるようになり、ふるさと創生事業で観察された金太郎飴的な特色のない施策への反省から、「地域の個性」を重視する「観光」へと転じていった</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65000"/>
                <a:lumOff val="35000"/>
              </a:schemeClr>
            </a:solidFill>
          </a:ln>
        </p:spPr>
        <p:txBody>
          <a:bodyPr/>
          <a:lstStyle/>
          <a:p>
            <a:r>
              <a:rPr kumimoji="1" lang="ja-JP" altLang="en-US" dirty="0" smtClean="0"/>
              <a:t>国と地域の計画の三類型</a:t>
            </a:r>
            <a:endParaRPr kumimoji="1" lang="ja-JP" altLang="en-US" dirty="0"/>
          </a:p>
        </p:txBody>
      </p:sp>
      <p:sp>
        <p:nvSpPr>
          <p:cNvPr id="4" name="コンテンツ プレースホルダ 2"/>
          <p:cNvSpPr>
            <a:spLocks noGrp="1"/>
          </p:cNvSpPr>
          <p:nvPr>
            <p:ph idx="1"/>
          </p:nvPr>
        </p:nvSpPr>
        <p:spPr/>
        <p:txBody>
          <a:bodyPr>
            <a:normAutofit fontScale="85000" lnSpcReduction="10000"/>
          </a:bodyPr>
          <a:lstStyle/>
          <a:p>
            <a:r>
              <a:rPr lang="ja-JP" altLang="en-US" dirty="0" smtClean="0"/>
              <a:t>全国</a:t>
            </a:r>
            <a:r>
              <a:rPr lang="ja-JP" altLang="en-US" dirty="0"/>
              <a:t>計画の指針性は、統制性、宣言性及び調整性に</a:t>
            </a:r>
            <a:r>
              <a:rPr lang="en-US" altLang="ja-JP" dirty="0"/>
              <a:t>3 </a:t>
            </a:r>
            <a:r>
              <a:rPr lang="ja-JP" altLang="en-US" dirty="0" smtClean="0"/>
              <a:t>分類</a:t>
            </a:r>
            <a:endParaRPr lang="en-US" altLang="ja-JP" dirty="0" smtClean="0"/>
          </a:p>
          <a:p>
            <a:r>
              <a:rPr lang="ja-JP" altLang="en-US" dirty="0" smtClean="0"/>
              <a:t>災害</a:t>
            </a:r>
            <a:r>
              <a:rPr lang="ja-JP" altLang="en-US" dirty="0"/>
              <a:t>対策基本法は下位</a:t>
            </a:r>
            <a:r>
              <a:rPr lang="ja-JP" altLang="en-US" dirty="0" smtClean="0"/>
              <a:t>計画が</a:t>
            </a:r>
            <a:r>
              <a:rPr lang="ja-JP" altLang="en-US" dirty="0"/>
              <a:t>上位計画に抵触することが出来ないと規定し、全国計画の統制性が強い</a:t>
            </a:r>
            <a:r>
              <a:rPr lang="ja-JP" altLang="en-US" dirty="0" smtClean="0"/>
              <a:t>。</a:t>
            </a:r>
            <a:endParaRPr lang="en-US" altLang="ja-JP" dirty="0" smtClean="0"/>
          </a:p>
          <a:p>
            <a:r>
              <a:rPr lang="ja-JP" altLang="en-US" dirty="0" smtClean="0"/>
              <a:t>環境</a:t>
            </a:r>
            <a:r>
              <a:rPr lang="ja-JP" altLang="en-US" dirty="0"/>
              <a:t>基本法、観光</a:t>
            </a:r>
            <a:r>
              <a:rPr lang="ja-JP" altLang="en-US" dirty="0" smtClean="0"/>
              <a:t>立国推進</a:t>
            </a:r>
            <a:r>
              <a:rPr lang="ja-JP" altLang="en-US" dirty="0"/>
              <a:t>基本法は、上位計画として全国計画を位置づけず、宣言性に留まる</a:t>
            </a:r>
            <a:r>
              <a:rPr lang="ja-JP" altLang="en-US" dirty="0" smtClean="0"/>
              <a:t>。</a:t>
            </a:r>
            <a:endParaRPr lang="en-US" altLang="ja-JP" dirty="0" smtClean="0"/>
          </a:p>
          <a:p>
            <a:r>
              <a:rPr lang="ja-JP" altLang="en-US" dirty="0" smtClean="0"/>
              <a:t>国土</a:t>
            </a:r>
            <a:r>
              <a:rPr lang="ja-JP" altLang="en-US" dirty="0"/>
              <a:t>利用計画法は、</a:t>
            </a:r>
            <a:r>
              <a:rPr lang="ja-JP" altLang="en-US" dirty="0" smtClean="0"/>
              <a:t>全国計画</a:t>
            </a:r>
            <a:r>
              <a:rPr lang="ja-JP" altLang="en-US" dirty="0"/>
              <a:t>の地域計画に対する指針性を規定すると同時に、地域計画作成者等からの上位計画作成者に</a:t>
            </a:r>
            <a:r>
              <a:rPr lang="ja-JP" altLang="en-US" dirty="0" smtClean="0"/>
              <a:t>対する</a:t>
            </a:r>
            <a:r>
              <a:rPr lang="ja-JP" altLang="en-US" dirty="0"/>
              <a:t>意見陳述の機会を規定する制度</a:t>
            </a:r>
            <a:r>
              <a:rPr lang="en-US" altLang="ja-JP" dirty="0"/>
              <a:t>( </a:t>
            </a:r>
            <a:r>
              <a:rPr lang="ja-JP" altLang="en-US" dirty="0"/>
              <a:t>対流原理</a:t>
            </a:r>
            <a:r>
              <a:rPr lang="en-US" altLang="ja-JP" dirty="0"/>
              <a:t>) </a:t>
            </a:r>
            <a:r>
              <a:rPr lang="ja-JP" altLang="en-US" dirty="0"/>
              <a:t>を設けており制度的には調整性をもつ</a:t>
            </a:r>
            <a:r>
              <a:rPr lang="ja-JP" altLang="en-US" dirty="0" smtClean="0"/>
              <a:t>。</a:t>
            </a:r>
            <a:endParaRPr lang="en-US" altLang="ja-JP"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FF00"/>
          </a:solidFill>
          <a:ln>
            <a:solidFill>
              <a:schemeClr val="tx1"/>
            </a:solidFill>
          </a:ln>
        </p:spPr>
        <p:txBody>
          <a:bodyPr/>
          <a:lstStyle/>
          <a:p>
            <a:r>
              <a:rPr lang="ja-JP" altLang="en-US" dirty="0"/>
              <a:t>地方公共団体の数　</a:t>
            </a:r>
          </a:p>
        </p:txBody>
      </p:sp>
      <p:sp>
        <p:nvSpPr>
          <p:cNvPr id="7171" name="Rectangle 3"/>
          <p:cNvSpPr>
            <a:spLocks noGrp="1" noChangeArrowheads="1"/>
          </p:cNvSpPr>
          <p:nvPr>
            <p:ph type="body" idx="1"/>
          </p:nvPr>
        </p:nvSpPr>
        <p:spPr>
          <a:xfrm>
            <a:off x="673100" y="1412875"/>
            <a:ext cx="7859713" cy="5111750"/>
          </a:xfrm>
        </p:spPr>
        <p:txBody>
          <a:bodyPr/>
          <a:lstStyle/>
          <a:p>
            <a:r>
              <a:rPr lang="ja-JP" altLang="en-US" dirty="0"/>
              <a:t>江戸時代　　　町　　町奉行支配地</a:t>
            </a:r>
          </a:p>
          <a:p>
            <a:r>
              <a:rPr lang="ja-JP" altLang="en-US" dirty="0"/>
              <a:t>　　　　　　　　　</a:t>
            </a:r>
            <a:r>
              <a:rPr lang="ja-JP" altLang="en-US" dirty="0" smtClean="0"/>
              <a:t>村</a:t>
            </a:r>
            <a:r>
              <a:rPr lang="ja-JP" altLang="en-US" dirty="0"/>
              <a:t>　　代官</a:t>
            </a:r>
            <a:r>
              <a:rPr lang="ja-JP" altLang="en-US" dirty="0" smtClean="0"/>
              <a:t>支配地</a:t>
            </a:r>
            <a:endParaRPr lang="en-US" altLang="ja-JP" dirty="0" smtClean="0"/>
          </a:p>
          <a:p>
            <a:r>
              <a:rPr lang="ja-JP" altLang="en-US" dirty="0" smtClean="0"/>
              <a:t>　　　　　　　　</a:t>
            </a:r>
            <a:r>
              <a:rPr lang="ja-JP" altLang="en-US" dirty="0"/>
              <a:t>　　三役　庄屋、組頭、百姓代</a:t>
            </a:r>
          </a:p>
          <a:p>
            <a:r>
              <a:rPr lang="ja-JP" altLang="en-US" dirty="0"/>
              <a:t>明治の大合併（１８８９年</a:t>
            </a:r>
            <a:r>
              <a:rPr lang="ja-JP" altLang="en-US" dirty="0" smtClean="0"/>
              <a:t>）</a:t>
            </a:r>
            <a:endParaRPr lang="en-US" altLang="ja-JP" dirty="0" smtClean="0"/>
          </a:p>
          <a:p>
            <a:pPr>
              <a:buNone/>
            </a:pPr>
            <a:r>
              <a:rPr lang="ja-JP" altLang="en-US" dirty="0" smtClean="0"/>
              <a:t>　　　　　　　　　　 </a:t>
            </a:r>
            <a:r>
              <a:rPr lang="ja-JP" altLang="en-US" dirty="0"/>
              <a:t>７万（５５０人）→１．６万</a:t>
            </a:r>
          </a:p>
          <a:p>
            <a:pPr>
              <a:buFontTx/>
              <a:buNone/>
            </a:pPr>
            <a:r>
              <a:rPr lang="ja-JP" altLang="en-US" dirty="0"/>
              <a:t>   </a:t>
            </a:r>
            <a:r>
              <a:rPr lang="ja-JP" altLang="en-US" dirty="0" smtClean="0"/>
              <a:t>　　　　　戸籍</a:t>
            </a:r>
            <a:r>
              <a:rPr lang="ja-JP" altLang="en-US" dirty="0"/>
              <a:t>行政と小学校の設置が念頭</a:t>
            </a:r>
          </a:p>
          <a:p>
            <a:r>
              <a:rPr lang="ja-JP" altLang="en-US" dirty="0"/>
              <a:t>市制</a:t>
            </a:r>
            <a:r>
              <a:rPr lang="ja-JP" altLang="en-US" dirty="0" smtClean="0"/>
              <a:t>町村制　</a:t>
            </a:r>
            <a:r>
              <a:rPr lang="ja-JP" altLang="en-US" dirty="0"/>
              <a:t>　</a:t>
            </a:r>
            <a:r>
              <a:rPr lang="en-US" altLang="ja-JP" dirty="0"/>
              <a:t>M21.4.25</a:t>
            </a:r>
            <a:r>
              <a:rPr lang="ja-JP" altLang="en-US" dirty="0"/>
              <a:t>　　</a:t>
            </a:r>
            <a:endParaRPr lang="en-US" altLang="ja-JP" dirty="0" smtClean="0"/>
          </a:p>
          <a:p>
            <a:pPr>
              <a:buNone/>
            </a:pPr>
            <a:r>
              <a:rPr lang="ja-JP" altLang="en-US" dirty="0" smtClean="0"/>
              <a:t>　　　　　　市</a:t>
            </a:r>
            <a:r>
              <a:rPr lang="ja-JP" altLang="en-US" dirty="0"/>
              <a:t>はおよそ２５０００人以上</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31640" y="35854"/>
            <a:ext cx="7200799" cy="676228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404813"/>
            <a:ext cx="8229600" cy="6453187"/>
          </a:xfrm>
        </p:spPr>
        <p:txBody>
          <a:bodyPr/>
          <a:lstStyle/>
          <a:p>
            <a:pPr>
              <a:lnSpc>
                <a:spcPct val="90000"/>
              </a:lnSpc>
            </a:pPr>
            <a:r>
              <a:rPr lang="ja-JP" altLang="en-US" sz="2800"/>
              <a:t>戦後の市町村合併　</a:t>
            </a:r>
          </a:p>
          <a:p>
            <a:pPr>
              <a:lnSpc>
                <a:spcPct val="90000"/>
              </a:lnSpc>
              <a:buFontTx/>
              <a:buNone/>
            </a:pPr>
            <a:r>
              <a:rPr lang="ja-JP" altLang="en-US" sz="2800"/>
              <a:t>　シャープ勧告→地方行政委員会（８千人適正規模説（中学校の学区））</a:t>
            </a:r>
          </a:p>
          <a:p>
            <a:pPr>
              <a:lnSpc>
                <a:spcPct val="90000"/>
              </a:lnSpc>
              <a:buFontTx/>
              <a:buNone/>
            </a:pPr>
            <a:r>
              <a:rPr lang="ja-JP" altLang="en-US" sz="2800"/>
              <a:t>　昭和２８年町村合併促進法</a:t>
            </a:r>
          </a:p>
          <a:p>
            <a:pPr>
              <a:lnSpc>
                <a:spcPct val="90000"/>
              </a:lnSpc>
            </a:pPr>
            <a:r>
              <a:rPr lang="ja-JP" altLang="en-US" sz="2800"/>
              <a:t>医学部、ＴＶ局には２５万人から５０万人規模が前提</a:t>
            </a:r>
          </a:p>
          <a:p>
            <a:pPr>
              <a:lnSpc>
                <a:spcPct val="90000"/>
              </a:lnSpc>
            </a:pPr>
            <a:r>
              <a:rPr lang="ja-JP" altLang="en-US" sz="2800"/>
              <a:t>　一定の自治決定権を持つ地区人口７千人前後の自治組織が形成する上限３０万人都市が理想</a:t>
            </a:r>
          </a:p>
          <a:p>
            <a:pPr>
              <a:lnSpc>
                <a:spcPct val="90000"/>
              </a:lnSpc>
            </a:pPr>
            <a:r>
              <a:rPr lang="ja-JP" altLang="en-US" sz="2800"/>
              <a:t>フランス：　平均的な市町村の人口規模は１６００人</a:t>
            </a:r>
          </a:p>
          <a:p>
            <a:pPr>
              <a:lnSpc>
                <a:spcPct val="90000"/>
              </a:lnSpc>
            </a:pPr>
            <a:r>
              <a:rPr lang="ja-JP" altLang="en-US" sz="2800"/>
              <a:t>２６州１００県（人工的面積割り、８３年まで国の指名制）</a:t>
            </a:r>
          </a:p>
          <a:p>
            <a:pPr>
              <a:lnSpc>
                <a:spcPct val="90000"/>
              </a:lnSpc>
            </a:pPr>
            <a:r>
              <a:rPr lang="ja-JP" altLang="en-US" sz="2800"/>
              <a:t>３６５５１市町村（強力な基礎単位、合併困難）</a:t>
            </a:r>
          </a:p>
          <a:p>
            <a:pPr>
              <a:lnSpc>
                <a:spcPct val="90000"/>
              </a:lnSpc>
              <a:buFontTx/>
              <a:buNone/>
            </a:pPr>
            <a:r>
              <a:rPr lang="ja-JP" altLang="en-US" sz="2800"/>
              <a:t>　　市と町村の違いは、保健所設置の市について若干の受付事務があるくらいであり、町と村の差は法律上はない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00"/>
          </a:solidFill>
          <a:ln>
            <a:solidFill>
              <a:schemeClr val="tx1">
                <a:lumMod val="95000"/>
                <a:lumOff val="5000"/>
              </a:schemeClr>
            </a:solidFill>
          </a:ln>
        </p:spPr>
        <p:txBody>
          <a:bodyPr/>
          <a:lstStyle/>
          <a:p>
            <a:r>
              <a:rPr lang="ja-JP" altLang="en-US" dirty="0"/>
              <a:t>合併前状況</a:t>
            </a:r>
          </a:p>
        </p:txBody>
      </p:sp>
      <p:sp>
        <p:nvSpPr>
          <p:cNvPr id="8195" name="Rectangle 3"/>
          <p:cNvSpPr>
            <a:spLocks noChangeArrowheads="1"/>
          </p:cNvSpPr>
          <p:nvPr/>
        </p:nvSpPr>
        <p:spPr bwMode="auto">
          <a:xfrm>
            <a:off x="0" y="2681288"/>
            <a:ext cx="9144000" cy="0"/>
          </a:xfrm>
          <a:prstGeom prst="rect">
            <a:avLst/>
          </a:prstGeom>
          <a:noFill/>
          <a:ln w="9525">
            <a:noFill/>
            <a:miter lim="800000"/>
            <a:headEnd/>
            <a:tailEnd/>
          </a:ln>
          <a:effectLst/>
        </p:spPr>
        <p:txBody>
          <a:bodyPr wrap="none" anchor="ctr">
            <a:spAutoFit/>
          </a:bodyPr>
          <a:lstStyle/>
          <a:p>
            <a:endParaRPr lang="ja-JP" altLang="ja-JP"/>
          </a:p>
        </p:txBody>
      </p:sp>
      <p:graphicFrame>
        <p:nvGraphicFramePr>
          <p:cNvPr id="8196" name="Group 4"/>
          <p:cNvGraphicFramePr>
            <a:graphicFrameLocks noGrp="1"/>
          </p:cNvGraphicFramePr>
          <p:nvPr/>
        </p:nvGraphicFramePr>
        <p:xfrm>
          <a:off x="852488" y="2060575"/>
          <a:ext cx="6743700" cy="3997643"/>
        </p:xfrm>
        <a:graphic>
          <a:graphicData uri="http://schemas.openxmlformats.org/drawingml/2006/table">
            <a:tbl>
              <a:tblPr/>
              <a:tblGrid>
                <a:gridCol w="2247900"/>
                <a:gridCol w="2247900"/>
                <a:gridCol w="2247900"/>
              </a:tblGrid>
              <a:tr h="86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市町村数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平均人口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日本</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３２５２</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３８６１３</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英国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４３１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１３６１９０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ドイツ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１４６２６</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５６１０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フランス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３６５５１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ゴシック" pitchFamily="49" charset="-128"/>
                          <a:cs typeface="Times New Roman" pitchFamily="18" charset="0"/>
                        </a:rPr>
                        <a:t>１６１０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60648"/>
            <a:ext cx="8229600" cy="1143000"/>
          </a:xfrm>
          <a:solidFill>
            <a:srgbClr val="FFFF00"/>
          </a:solidFill>
          <a:ln>
            <a:solidFill>
              <a:schemeClr val="tx1"/>
            </a:solidFill>
          </a:ln>
        </p:spPr>
        <p:txBody>
          <a:bodyPr/>
          <a:lstStyle/>
          <a:p>
            <a:r>
              <a:rPr lang="ja-JP" altLang="en-US"/>
              <a:t>地方財政</a:t>
            </a:r>
          </a:p>
        </p:txBody>
      </p:sp>
      <p:sp>
        <p:nvSpPr>
          <p:cNvPr id="9219" name="Rectangle 3"/>
          <p:cNvSpPr>
            <a:spLocks noGrp="1" noChangeArrowheads="1"/>
          </p:cNvSpPr>
          <p:nvPr>
            <p:ph type="body" idx="1"/>
          </p:nvPr>
        </p:nvSpPr>
        <p:spPr/>
        <p:txBody>
          <a:bodyPr/>
          <a:lstStyle/>
          <a:p>
            <a:pPr>
              <a:lnSpc>
                <a:spcPct val="80000"/>
              </a:lnSpc>
            </a:pPr>
            <a:r>
              <a:rPr lang="ja-JP" altLang="en-US" sz="2400"/>
              <a:t>自主財源　３５％（支出は６割）米（４５％、５割）独（５１％６割）仏（４７％３割）英（１２％、３割）</a:t>
            </a:r>
          </a:p>
          <a:p>
            <a:pPr>
              <a:lnSpc>
                <a:spcPct val="80000"/>
              </a:lnSpc>
            </a:pPr>
            <a:r>
              <a:rPr lang="ja-JP" altLang="en-US" sz="2400"/>
              <a:t>地方財政借入金残高（</a:t>
            </a:r>
            <a:r>
              <a:rPr lang="en-US" altLang="ja-JP" sz="2400"/>
              <a:t>H</a:t>
            </a:r>
            <a:r>
              <a:rPr lang="ja-JP" altLang="en-US" sz="2400"/>
              <a:t>１１年度末）　　１７６兆円（</a:t>
            </a:r>
            <a:r>
              <a:rPr lang="en-US" altLang="ja-JP" sz="2400"/>
              <a:t>GDP</a:t>
            </a:r>
            <a:r>
              <a:rPr lang="ja-JP" altLang="en-US" sz="2400"/>
              <a:t>比率３５．４％）</a:t>
            </a:r>
          </a:p>
          <a:p>
            <a:pPr>
              <a:lnSpc>
                <a:spcPct val="80000"/>
              </a:lnSpc>
            </a:pPr>
            <a:r>
              <a:rPr lang="ja-JP" altLang="en-US" sz="2400"/>
              <a:t>地方債依存度　</a:t>
            </a:r>
            <a:r>
              <a:rPr lang="en-US" altLang="ja-JP" sz="2400"/>
              <a:t>12.7</a:t>
            </a:r>
            <a:r>
              <a:rPr lang="ja-JP" altLang="en-US" sz="2400"/>
              <a:t>％（実質</a:t>
            </a:r>
            <a:r>
              <a:rPr lang="en-US" altLang="ja-JP" sz="2400"/>
              <a:t>17.5</a:t>
            </a:r>
            <a:r>
              <a:rPr lang="ja-JP" altLang="en-US" sz="2400"/>
              <a:t>％）　　１５％を超える団体が１８５３団体（</a:t>
            </a:r>
            <a:r>
              <a:rPr lang="en-US" altLang="ja-JP" sz="2400"/>
              <a:t>56.5</a:t>
            </a:r>
            <a:r>
              <a:rPr lang="ja-JP" altLang="en-US" sz="2400"/>
              <a:t>％）</a:t>
            </a:r>
          </a:p>
          <a:p>
            <a:pPr>
              <a:lnSpc>
                <a:spcPct val="80000"/>
              </a:lnSpc>
            </a:pPr>
            <a:r>
              <a:rPr lang="ja-JP" altLang="en-US" sz="2400"/>
              <a:t>＜ふるさと創生＞　　</a:t>
            </a:r>
          </a:p>
          <a:p>
            <a:pPr>
              <a:lnSpc>
                <a:spcPct val="80000"/>
              </a:lnSpc>
            </a:pPr>
            <a:r>
              <a:rPr lang="ja-JP" altLang="en-US" sz="2400"/>
              <a:t>６３年、平成元年　　ふるさとづくり特別対策事業</a:t>
            </a:r>
          </a:p>
          <a:p>
            <a:pPr>
              <a:lnSpc>
                <a:spcPct val="80000"/>
              </a:lnSpc>
            </a:pPr>
            <a:r>
              <a:rPr lang="ja-JP" altLang="en-US" sz="2400"/>
              <a:t>　　　　　　　　　　普通交付税　　　　　　第二補助金化</a:t>
            </a:r>
          </a:p>
          <a:p>
            <a:pPr>
              <a:lnSpc>
                <a:spcPct val="80000"/>
              </a:lnSpc>
            </a:pPr>
            <a:r>
              <a:rPr lang="ja-JP" altLang="en-US" sz="2400"/>
              <a:t>　　　　　　　　　　特別交付税　　　　　　返済金の交付税参入</a:t>
            </a:r>
          </a:p>
          <a:p>
            <a:pPr>
              <a:lnSpc>
                <a:spcPct val="80000"/>
              </a:lnSpc>
            </a:pPr>
            <a:r>
              <a:rPr lang="ja-JP" altLang="en-US" sz="2400"/>
              <a:t>　　　　　　　　　　　　　　　　　　　　　　　　　減税補填債</a:t>
            </a:r>
          </a:p>
          <a:p>
            <a:pPr>
              <a:lnSpc>
                <a:spcPct val="80000"/>
              </a:lnSpc>
            </a:pPr>
            <a:r>
              <a:rPr lang="ja-JP" altLang="en-US" sz="2400"/>
              <a:t>　　　　　　　　　　　　　　　　　　　　　　　　　事業費補正</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a:ln>
            <a:solidFill>
              <a:schemeClr val="tx1"/>
            </a:solidFill>
          </a:ln>
        </p:spPr>
        <p:txBody>
          <a:bodyPr/>
          <a:lstStyle/>
          <a:p>
            <a:r>
              <a:rPr lang="ja-JP" altLang="en-US" sz="4000" dirty="0"/>
              <a:t>歴史的には地方分権国家が「本流」</a:t>
            </a:r>
          </a:p>
        </p:txBody>
      </p:sp>
      <p:sp>
        <p:nvSpPr>
          <p:cNvPr id="10243" name="Rectangle 3"/>
          <p:cNvSpPr>
            <a:spLocks noGrp="1" noChangeArrowheads="1"/>
          </p:cNvSpPr>
          <p:nvPr>
            <p:ph type="body" idx="1"/>
          </p:nvPr>
        </p:nvSpPr>
        <p:spPr>
          <a:xfrm>
            <a:off x="250825" y="1600200"/>
            <a:ext cx="8713788" cy="4997450"/>
          </a:xfrm>
        </p:spPr>
        <p:txBody>
          <a:bodyPr>
            <a:noAutofit/>
          </a:bodyPr>
          <a:lstStyle/>
          <a:p>
            <a:pPr>
              <a:lnSpc>
                <a:spcPct val="90000"/>
              </a:lnSpc>
            </a:pPr>
            <a:r>
              <a:rPr lang="ja-JP" altLang="en-US" dirty="0" smtClean="0"/>
              <a:t>徳川</a:t>
            </a:r>
            <a:r>
              <a:rPr lang="ja-JP" altLang="en-US" dirty="0"/>
              <a:t>時代まで、地方分権の色彩が濃い</a:t>
            </a:r>
            <a:r>
              <a:rPr lang="ja-JP" altLang="en-US" dirty="0" smtClean="0"/>
              <a:t>国家</a:t>
            </a:r>
            <a:endParaRPr lang="en-US" altLang="ja-JP" dirty="0" smtClean="0"/>
          </a:p>
          <a:p>
            <a:pPr>
              <a:lnSpc>
                <a:spcPct val="90000"/>
              </a:lnSpc>
            </a:pPr>
            <a:r>
              <a:rPr lang="ja-JP" altLang="en-US" dirty="0" smtClean="0"/>
              <a:t>大和</a:t>
            </a:r>
            <a:r>
              <a:rPr lang="ja-JP" altLang="en-US" dirty="0"/>
              <a:t>朝廷は</a:t>
            </a:r>
            <a:r>
              <a:rPr lang="en-US" altLang="ja-JP" dirty="0"/>
              <a:t>4</a:t>
            </a:r>
            <a:r>
              <a:rPr lang="ja-JP" altLang="en-US" dirty="0"/>
              <a:t>世紀に西日本を統一したが、近畿地方を除いてその支配は名前</a:t>
            </a:r>
            <a:r>
              <a:rPr lang="ja-JP" altLang="en-US" dirty="0" smtClean="0"/>
              <a:t>だけ</a:t>
            </a:r>
            <a:endParaRPr lang="en-US" altLang="ja-JP" dirty="0" smtClean="0"/>
          </a:p>
          <a:p>
            <a:pPr>
              <a:lnSpc>
                <a:spcPct val="90000"/>
              </a:lnSpc>
            </a:pPr>
            <a:r>
              <a:rPr lang="ja-JP" altLang="en-US" dirty="0" smtClean="0"/>
              <a:t>鎌倉</a:t>
            </a:r>
            <a:r>
              <a:rPr lang="ja-JP" altLang="en-US" dirty="0"/>
              <a:t>幕府、室町幕府は、将軍はそれぞれの「国」の守護や守護大名の上に立つ</a:t>
            </a:r>
            <a:r>
              <a:rPr lang="ja-JP" altLang="en-US" dirty="0" smtClean="0"/>
              <a:t>存在だが、</a:t>
            </a:r>
            <a:r>
              <a:rPr lang="ja-JP" altLang="en-US" dirty="0"/>
              <a:t>大名の領地や領民を支配</a:t>
            </a:r>
            <a:r>
              <a:rPr lang="ja-JP" altLang="en-US" dirty="0" smtClean="0"/>
              <a:t>してはいなかった</a:t>
            </a:r>
            <a:endParaRPr lang="en-US" altLang="ja-JP" dirty="0" smtClean="0"/>
          </a:p>
          <a:p>
            <a:pPr>
              <a:lnSpc>
                <a:spcPct val="90000"/>
              </a:lnSpc>
            </a:pPr>
            <a:r>
              <a:rPr lang="ja-JP" altLang="en-US" dirty="0" smtClean="0"/>
              <a:t>江戸</a:t>
            </a:r>
            <a:r>
              <a:rPr lang="ja-JP" altLang="en-US" dirty="0"/>
              <a:t>時代でも事情</a:t>
            </a:r>
            <a:r>
              <a:rPr lang="ja-JP" altLang="en-US" dirty="0" smtClean="0"/>
              <a:t>は同じ。参勤</a:t>
            </a:r>
            <a:r>
              <a:rPr lang="ja-JP" altLang="en-US" dirty="0"/>
              <a:t>交代</a:t>
            </a:r>
            <a:r>
              <a:rPr lang="ja-JP" altLang="en-US" dirty="0" smtClean="0"/>
              <a:t>で将軍</a:t>
            </a:r>
            <a:r>
              <a:rPr lang="ja-JP" altLang="en-US" dirty="0"/>
              <a:t>の諸大名に対する支配は飛躍的に高まった。しかし将軍が各地の大名の領地や領民に及ぼすことができる影響力は限られていた。</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FF00"/>
          </a:solidFill>
          <a:ln>
            <a:solidFill>
              <a:schemeClr val="tx1"/>
            </a:solidFill>
          </a:ln>
        </p:spPr>
        <p:txBody>
          <a:bodyPr>
            <a:normAutofit fontScale="90000"/>
          </a:bodyPr>
          <a:lstStyle/>
          <a:p>
            <a:pPr algn="l"/>
            <a:r>
              <a:rPr lang="ja-JP" altLang="en-US" sz="4000" dirty="0"/>
              <a:t>「地租軽減、民力休養」</a:t>
            </a:r>
            <a:br>
              <a:rPr lang="ja-JP" altLang="en-US" sz="4000" dirty="0"/>
            </a:br>
            <a:r>
              <a:rPr lang="ja-JP" altLang="en-US" sz="3200" dirty="0"/>
              <a:t>　　　　　　～人々は小さな中央政府を求めた～</a:t>
            </a:r>
          </a:p>
        </p:txBody>
      </p:sp>
      <p:sp>
        <p:nvSpPr>
          <p:cNvPr id="11267" name="Rectangle 3"/>
          <p:cNvSpPr>
            <a:spLocks noGrp="1" noChangeArrowheads="1"/>
          </p:cNvSpPr>
          <p:nvPr>
            <p:ph type="body" idx="1"/>
          </p:nvPr>
        </p:nvSpPr>
        <p:spPr/>
        <p:txBody>
          <a:bodyPr/>
          <a:lstStyle/>
          <a:p>
            <a:pPr>
              <a:lnSpc>
                <a:spcPct val="80000"/>
              </a:lnSpc>
            </a:pPr>
            <a:r>
              <a:rPr lang="ja-JP" altLang="en-US" sz="2800"/>
              <a:t>明治維新後、明治政府は帝国主義と植民地主義が幅を利かせていた世界情勢に対応するために、国力を高める必要に迫られた。中央集権政府を作り、集めた税金を集約し、軍事力を高めようとしたのは当然の流れだった。</a:t>
            </a:r>
          </a:p>
          <a:p>
            <a:pPr>
              <a:lnSpc>
                <a:spcPct val="80000"/>
              </a:lnSpc>
            </a:pPr>
            <a:r>
              <a:rPr lang="ja-JP" altLang="en-US" sz="2800"/>
              <a:t>しかし、地方の有力者は自分たちの影響力を殺ぐような政策に反対した。これは地方の有力者に支援された政党が「地租軽減、民力休養」のスローガンを掲げたことからもうかがえる。</a:t>
            </a:r>
          </a:p>
          <a:p>
            <a:pPr>
              <a:lnSpc>
                <a:spcPct val="80000"/>
              </a:lnSpc>
            </a:pPr>
            <a:r>
              <a:rPr lang="ja-JP" altLang="en-US" sz="2800"/>
              <a:t>つまり明治政府は税率を上げ、税収を中央に集中させる中央集権的な大きな政府を作ろうとしたが、地方の人々はむしろ小さな中央政府を求めたのだ。</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FF00"/>
          </a:solidFill>
          <a:ln>
            <a:solidFill>
              <a:schemeClr val="tx1"/>
            </a:solidFill>
          </a:ln>
        </p:spPr>
        <p:txBody>
          <a:bodyPr/>
          <a:lstStyle/>
          <a:p>
            <a:r>
              <a:rPr lang="ja-JP" altLang="en-US" sz="3600" dirty="0">
                <a:solidFill>
                  <a:srgbClr val="FF0000"/>
                </a:solidFill>
              </a:rPr>
              <a:t>工業化による格差</a:t>
            </a:r>
            <a:r>
              <a:rPr lang="ja-JP" altLang="en-US" sz="3600" dirty="0"/>
              <a:t>が求めた中央集権国家</a:t>
            </a:r>
            <a:endParaRPr lang="ja-JP" altLang="en-US" sz="4000" dirty="0"/>
          </a:p>
        </p:txBody>
      </p:sp>
      <p:sp>
        <p:nvSpPr>
          <p:cNvPr id="12291" name="Rectangle 3"/>
          <p:cNvSpPr>
            <a:spLocks noGrp="1" noChangeArrowheads="1"/>
          </p:cNvSpPr>
          <p:nvPr>
            <p:ph type="body" idx="1"/>
          </p:nvPr>
        </p:nvSpPr>
        <p:spPr>
          <a:xfrm>
            <a:off x="457200" y="1600200"/>
            <a:ext cx="8229600" cy="4925144"/>
          </a:xfrm>
        </p:spPr>
        <p:txBody>
          <a:bodyPr>
            <a:normAutofit/>
          </a:bodyPr>
          <a:lstStyle/>
          <a:p>
            <a:r>
              <a:rPr lang="ja-JP" altLang="en-US" sz="2800" dirty="0"/>
              <a:t>しかし、地方のこの態度は</a:t>
            </a:r>
            <a:r>
              <a:rPr lang="en-US" altLang="ja-JP" sz="2800" dirty="0">
                <a:solidFill>
                  <a:srgbClr val="FF0000"/>
                </a:solidFill>
              </a:rPr>
              <a:t>1870</a:t>
            </a:r>
            <a:r>
              <a:rPr lang="ja-JP" altLang="en-US" sz="2800" dirty="0">
                <a:solidFill>
                  <a:srgbClr val="FF0000"/>
                </a:solidFill>
              </a:rPr>
              <a:t>年代末</a:t>
            </a:r>
            <a:r>
              <a:rPr lang="ja-JP" altLang="en-US" sz="2800" dirty="0"/>
              <a:t>になると変化し中央集権型システムを求めるようになった</a:t>
            </a:r>
            <a:r>
              <a:rPr lang="ja-JP" altLang="en-US" sz="2800" dirty="0" smtClean="0"/>
              <a:t>。</a:t>
            </a:r>
            <a:endParaRPr lang="en-US" altLang="ja-JP" sz="2800" dirty="0" smtClean="0"/>
          </a:p>
          <a:p>
            <a:r>
              <a:rPr lang="ja-JP" altLang="en-US" sz="2800" dirty="0" smtClean="0"/>
              <a:t>その</a:t>
            </a:r>
            <a:r>
              <a:rPr lang="ja-JP" altLang="en-US" sz="2800" dirty="0"/>
              <a:t>背景には</a:t>
            </a:r>
            <a:r>
              <a:rPr lang="ja-JP" altLang="en-US" sz="2800" dirty="0">
                <a:solidFill>
                  <a:srgbClr val="FF0000"/>
                </a:solidFill>
              </a:rPr>
              <a:t>急速な工業化</a:t>
            </a:r>
            <a:r>
              <a:rPr lang="ja-JP" altLang="en-US" sz="2800" dirty="0"/>
              <a:t>がある。急速な工業化によって、ある地域は工業化に成功したが、他の地域は成功しないという経済発展のギャップが</a:t>
            </a:r>
            <a:r>
              <a:rPr lang="ja-JP" altLang="en-US" sz="2800" dirty="0" smtClean="0"/>
              <a:t>生じた</a:t>
            </a:r>
            <a:endParaRPr lang="en-US" altLang="ja-JP" sz="2800" dirty="0" smtClean="0"/>
          </a:p>
          <a:p>
            <a:r>
              <a:rPr lang="ja-JP" altLang="en-US" sz="2800" dirty="0" smtClean="0">
                <a:solidFill>
                  <a:srgbClr val="FF0000"/>
                </a:solidFill>
              </a:rPr>
              <a:t>農業</a:t>
            </a:r>
            <a:r>
              <a:rPr lang="ja-JP" altLang="en-US" sz="2800" dirty="0">
                <a:solidFill>
                  <a:srgbClr val="FF0000"/>
                </a:solidFill>
              </a:rPr>
              <a:t>の富</a:t>
            </a:r>
            <a:r>
              <a:rPr lang="ja-JP" altLang="en-US" sz="2800" dirty="0"/>
              <a:t>は土地の広さに応じて決まってくるので、気候や土地の有利不利はあるにしても、基本的には</a:t>
            </a:r>
            <a:r>
              <a:rPr lang="ja-JP" altLang="en-US" sz="2800" dirty="0">
                <a:solidFill>
                  <a:srgbClr val="FF0000"/>
                </a:solidFill>
              </a:rPr>
              <a:t>全国に公平に</a:t>
            </a:r>
            <a:r>
              <a:rPr lang="ja-JP" altLang="en-US" sz="2800" dirty="0" smtClean="0">
                <a:solidFill>
                  <a:srgbClr val="FF0000"/>
                </a:solidFill>
              </a:rPr>
              <a:t>創造</a:t>
            </a:r>
            <a:endParaRPr lang="en-US" altLang="ja-JP" sz="2800" dirty="0" smtClean="0">
              <a:solidFill>
                <a:srgbClr val="FF0000"/>
              </a:solidFill>
            </a:endParaRPr>
          </a:p>
          <a:p>
            <a:r>
              <a:rPr lang="ja-JP" altLang="en-US" sz="2800" dirty="0" smtClean="0"/>
              <a:t>しかし</a:t>
            </a:r>
            <a:r>
              <a:rPr lang="ja-JP" altLang="en-US" sz="2800" dirty="0"/>
              <a:t>、</a:t>
            </a:r>
            <a:r>
              <a:rPr lang="ja-JP" altLang="en-US" sz="2800" dirty="0">
                <a:solidFill>
                  <a:srgbClr val="FF0000"/>
                </a:solidFill>
              </a:rPr>
              <a:t>工業の富</a:t>
            </a:r>
            <a:r>
              <a:rPr lang="ja-JP" altLang="en-US" sz="2800" dirty="0"/>
              <a:t>は土地の広さには関係ないので、地域によって</a:t>
            </a:r>
            <a:r>
              <a:rPr lang="ja-JP" altLang="en-US" sz="2800" dirty="0">
                <a:solidFill>
                  <a:srgbClr val="FF0000"/>
                </a:solidFill>
              </a:rPr>
              <a:t>不公平</a:t>
            </a:r>
            <a:r>
              <a:rPr lang="ja-JP" altLang="en-US" sz="2800" dirty="0"/>
              <a:t>が生じる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外国人参政権</a:t>
            </a:r>
            <a:endParaRPr kumimoji="1" lang="ja-JP" altLang="en-US" dirty="0"/>
          </a:p>
        </p:txBody>
      </p:sp>
      <p:sp>
        <p:nvSpPr>
          <p:cNvPr id="3" name="コンテンツ プレースホルダ 2"/>
          <p:cNvSpPr>
            <a:spLocks noGrp="1"/>
          </p:cNvSpPr>
          <p:nvPr>
            <p:ph idx="1"/>
          </p:nvPr>
        </p:nvSpPr>
        <p:spPr>
          <a:xfrm>
            <a:off x="457200" y="1600200"/>
            <a:ext cx="8507288" cy="4525963"/>
          </a:xfrm>
        </p:spPr>
        <p:txBody>
          <a:bodyPr>
            <a:normAutofit fontScale="92500" lnSpcReduction="20000"/>
          </a:bodyPr>
          <a:lstStyle/>
          <a:p>
            <a:r>
              <a:rPr kumimoji="1" lang="ja-JP" altLang="en-US" dirty="0" smtClean="0"/>
              <a:t>地方政治レベルの参政権は、居住者にも与えられるべき</a:t>
            </a:r>
            <a:endParaRPr kumimoji="1" lang="en-US" altLang="ja-JP" dirty="0" smtClean="0"/>
          </a:p>
          <a:p>
            <a:r>
              <a:rPr kumimoji="1" lang="ja-JP" altLang="en-US" dirty="0" smtClean="0"/>
              <a:t>憲法９３条２項の住民は日本国民たる住民に限定</a:t>
            </a:r>
            <a:endParaRPr kumimoji="1" lang="en-US" altLang="ja-JP" dirty="0" smtClean="0"/>
          </a:p>
          <a:p>
            <a:r>
              <a:rPr lang="ja-JP" altLang="en-US" dirty="0" smtClean="0"/>
              <a:t>判決文は主文蘭、事実蘭、理由欄　判決の理由とは「主文を導く説明」（井上薫説）</a:t>
            </a:r>
            <a:endParaRPr lang="en-US" altLang="ja-JP" dirty="0" smtClean="0"/>
          </a:p>
          <a:p>
            <a:r>
              <a:rPr kumimoji="1" lang="ja-JP" altLang="en-US" dirty="0" smtClean="0"/>
              <a:t>最高裁判決は「地方参政権</a:t>
            </a:r>
            <a:r>
              <a:rPr lang="ja-JP" altLang="en-US" dirty="0" smtClean="0"/>
              <a:t>を付与することは憲法で</a:t>
            </a:r>
            <a:r>
              <a:rPr kumimoji="1" lang="ja-JP" altLang="en-US" dirty="0" smtClean="0"/>
              <a:t>禁止されていない」と理由欄で述べたが蛇足判決（井上薫説「司法のしゃべりすぎ」）</a:t>
            </a:r>
            <a:endParaRPr kumimoji="1" lang="en-US" altLang="ja-JP" dirty="0" smtClean="0"/>
          </a:p>
          <a:p>
            <a:r>
              <a:rPr lang="ja-JP" altLang="en-US" dirty="0" smtClean="0"/>
              <a:t>権限のないことに言及することは憲法違反（蛇足判決理論）　容認派・否定派に与えた政治的影響には大きいものがある（井上薫説）</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1412875"/>
            <a:ext cx="9144000" cy="5445125"/>
          </a:xfrm>
        </p:spPr>
        <p:txBody>
          <a:bodyPr>
            <a:noAutofit/>
          </a:bodyPr>
          <a:lstStyle/>
          <a:p>
            <a:pPr>
              <a:lnSpc>
                <a:spcPct val="90000"/>
              </a:lnSpc>
            </a:pPr>
            <a:r>
              <a:rPr lang="en-US" altLang="ja-JP" sz="2800" dirty="0" smtClean="0"/>
              <a:t>1930</a:t>
            </a:r>
            <a:r>
              <a:rPr lang="ja-JP" altLang="en-US" sz="2800" dirty="0"/>
              <a:t>年代の昭和恐慌と満州事変から第２次世界大戦につながる戦争経済</a:t>
            </a:r>
            <a:r>
              <a:rPr lang="ja-JP" altLang="en-US" sz="2800" dirty="0" smtClean="0"/>
              <a:t>が再配分システム</a:t>
            </a:r>
            <a:r>
              <a:rPr lang="ja-JP" altLang="en-US" sz="2800" dirty="0"/>
              <a:t>を構築する</a:t>
            </a:r>
            <a:r>
              <a:rPr lang="ja-JP" altLang="en-US" sz="2800" dirty="0" smtClean="0"/>
              <a:t>きっかけ</a:t>
            </a:r>
            <a:endParaRPr lang="ja-JP" altLang="en-US" sz="2800" dirty="0"/>
          </a:p>
          <a:p>
            <a:pPr>
              <a:lnSpc>
                <a:spcPct val="90000"/>
              </a:lnSpc>
            </a:pPr>
            <a:r>
              <a:rPr lang="ja-JP" altLang="en-US" sz="2800" dirty="0"/>
              <a:t>まず、政府は昭和恐慌に痛めつけられた地方を援助するために</a:t>
            </a:r>
            <a:r>
              <a:rPr lang="ja-JP" altLang="en-US" sz="2800" b="1" dirty="0">
                <a:solidFill>
                  <a:srgbClr val="FF0000"/>
                </a:solidFill>
              </a:rPr>
              <a:t>再分配システムを</a:t>
            </a:r>
            <a:r>
              <a:rPr lang="ja-JP" altLang="en-US" sz="2800" b="1" dirty="0" smtClean="0">
                <a:solidFill>
                  <a:srgbClr val="FF0000"/>
                </a:solidFill>
              </a:rPr>
              <a:t>導入</a:t>
            </a:r>
            <a:endParaRPr lang="en-US" altLang="ja-JP" sz="2800" b="1" dirty="0" smtClean="0">
              <a:solidFill>
                <a:srgbClr val="FF0000"/>
              </a:solidFill>
            </a:endParaRPr>
          </a:p>
          <a:p>
            <a:pPr>
              <a:lnSpc>
                <a:spcPct val="90000"/>
              </a:lnSpc>
            </a:pPr>
            <a:r>
              <a:rPr lang="ja-JP" altLang="en-US" sz="2800" dirty="0" smtClean="0"/>
              <a:t>次</a:t>
            </a:r>
            <a:r>
              <a:rPr lang="ja-JP" altLang="en-US" sz="2800" dirty="0"/>
              <a:t>に人々を戦争に動員するために、豊かな地域の富を貧しい地域に分配するようになる。</a:t>
            </a:r>
            <a:r>
              <a:rPr lang="ja-JP" altLang="en-US" sz="2800" dirty="0">
                <a:solidFill>
                  <a:srgbClr val="FF0000"/>
                </a:solidFill>
              </a:rPr>
              <a:t>兵士の供給源となる地域への配慮</a:t>
            </a:r>
            <a:r>
              <a:rPr lang="ja-JP" altLang="en-US" sz="2800" dirty="0"/>
              <a:t>として、この再分配政策は当然と考えられた。</a:t>
            </a:r>
          </a:p>
          <a:p>
            <a:pPr>
              <a:lnSpc>
                <a:spcPct val="90000"/>
              </a:lnSpc>
            </a:pPr>
            <a:r>
              <a:rPr lang="ja-JP" altLang="en-US" sz="2800" dirty="0" smtClean="0"/>
              <a:t>国</a:t>
            </a:r>
            <a:r>
              <a:rPr lang="ja-JP" altLang="en-US" sz="2800" dirty="0"/>
              <a:t>と地方の歳出のうち何パーセントが地方への補助金となっている</a:t>
            </a:r>
            <a:r>
              <a:rPr lang="ja-JP" altLang="en-US" sz="2800" dirty="0" smtClean="0"/>
              <a:t>かの</a:t>
            </a:r>
            <a:r>
              <a:rPr lang="ja-JP" altLang="en-US" sz="2800" dirty="0"/>
              <a:t>比率は、</a:t>
            </a:r>
            <a:r>
              <a:rPr lang="en-US" altLang="ja-JP" sz="2800" dirty="0"/>
              <a:t>1930</a:t>
            </a:r>
            <a:r>
              <a:rPr lang="ja-JP" altLang="en-US" sz="2800" dirty="0"/>
              <a:t>年以前には</a:t>
            </a:r>
            <a:r>
              <a:rPr lang="en-US" altLang="ja-JP" sz="2800" dirty="0"/>
              <a:t>3</a:t>
            </a:r>
            <a:r>
              <a:rPr lang="ja-JP" altLang="en-US" sz="2800" dirty="0"/>
              <a:t>％以下にすぎなかった。しかし、</a:t>
            </a:r>
            <a:r>
              <a:rPr lang="en-US" altLang="ja-JP" sz="2800" dirty="0"/>
              <a:t>1930</a:t>
            </a:r>
            <a:r>
              <a:rPr lang="ja-JP" altLang="en-US" sz="2800" dirty="0"/>
              <a:t>年には</a:t>
            </a:r>
            <a:r>
              <a:rPr lang="en-US" altLang="ja-JP" sz="2800" dirty="0"/>
              <a:t>5</a:t>
            </a:r>
            <a:r>
              <a:rPr lang="ja-JP" altLang="en-US" sz="2800" dirty="0"/>
              <a:t>％となり、</a:t>
            </a:r>
            <a:r>
              <a:rPr lang="en-US" altLang="ja-JP" sz="2800" dirty="0"/>
              <a:t>1940</a:t>
            </a:r>
            <a:r>
              <a:rPr lang="ja-JP" altLang="en-US" sz="2800" dirty="0"/>
              <a:t>年には</a:t>
            </a:r>
            <a:r>
              <a:rPr lang="en-US" altLang="ja-JP" sz="2800" dirty="0"/>
              <a:t>10</a:t>
            </a:r>
            <a:r>
              <a:rPr lang="ja-JP" altLang="en-US" sz="2800" dirty="0"/>
              <a:t>％にまで高まる。</a:t>
            </a:r>
          </a:p>
        </p:txBody>
      </p:sp>
      <p:sp>
        <p:nvSpPr>
          <p:cNvPr id="13315" name="Rectangle 3"/>
          <p:cNvSpPr>
            <a:spLocks noGrp="1" noChangeArrowheads="1"/>
          </p:cNvSpPr>
          <p:nvPr>
            <p:ph type="title"/>
          </p:nvPr>
        </p:nvSpPr>
        <p:spPr>
          <a:xfrm>
            <a:off x="815975" y="125413"/>
            <a:ext cx="7643813" cy="1143000"/>
          </a:xfrm>
          <a:solidFill>
            <a:srgbClr val="FFFF00"/>
          </a:solidFill>
          <a:ln>
            <a:solidFill>
              <a:schemeClr val="tx1"/>
            </a:solidFill>
          </a:ln>
        </p:spPr>
        <p:txBody>
          <a:bodyPr>
            <a:normAutofit fontScale="90000"/>
          </a:bodyPr>
          <a:lstStyle/>
          <a:p>
            <a:pPr algn="l"/>
            <a:r>
              <a:rPr lang="ja-JP" altLang="en-US" sz="4000" dirty="0"/>
              <a:t>昭和恐慌・戦争経済</a:t>
            </a:r>
            <a:br>
              <a:rPr lang="ja-JP" altLang="en-US" sz="4000" dirty="0"/>
            </a:br>
            <a:r>
              <a:rPr lang="ja-JP" altLang="en-US" sz="3200" dirty="0"/>
              <a:t>　　　　　　　　　　～</a:t>
            </a:r>
            <a:r>
              <a:rPr lang="ja-JP" altLang="en-US" sz="3200" b="1" dirty="0">
                <a:solidFill>
                  <a:schemeClr val="tx1"/>
                </a:solidFill>
              </a:rPr>
              <a:t>再分配システムを導入～</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31912"/>
            <a:ext cx="8229600" cy="1512912"/>
          </a:xfrm>
          <a:solidFill>
            <a:srgbClr val="FFFF00"/>
          </a:solidFill>
          <a:ln>
            <a:solidFill>
              <a:schemeClr val="tx1"/>
            </a:solidFill>
          </a:ln>
        </p:spPr>
        <p:txBody>
          <a:bodyPr>
            <a:normAutofit/>
          </a:bodyPr>
          <a:lstStyle/>
          <a:p>
            <a:r>
              <a:rPr lang="ja-JP" altLang="en-US" sz="4000" dirty="0"/>
              <a:t>シャウプ博士が</a:t>
            </a:r>
            <a:r>
              <a:rPr lang="ja-JP" altLang="en-US" sz="4000" dirty="0" smtClean="0"/>
              <a:t>生み出した</a:t>
            </a:r>
            <a:r>
              <a:rPr lang="en-US" altLang="ja-JP" sz="4000" dirty="0" smtClean="0"/>
              <a:t/>
            </a:r>
            <a:br>
              <a:rPr lang="en-US" altLang="ja-JP" sz="4000" dirty="0" smtClean="0"/>
            </a:br>
            <a:r>
              <a:rPr lang="ja-JP" altLang="en-US" sz="4000" dirty="0" smtClean="0"/>
              <a:t>地方</a:t>
            </a:r>
            <a:r>
              <a:rPr lang="ja-JP" altLang="en-US" sz="4000" dirty="0"/>
              <a:t>交付税交付金</a:t>
            </a:r>
          </a:p>
        </p:txBody>
      </p:sp>
      <p:sp>
        <p:nvSpPr>
          <p:cNvPr id="14339" name="Rectangle 3"/>
          <p:cNvSpPr>
            <a:spLocks noGrp="1" noChangeArrowheads="1"/>
          </p:cNvSpPr>
          <p:nvPr>
            <p:ph type="body" idx="1"/>
          </p:nvPr>
        </p:nvSpPr>
        <p:spPr>
          <a:xfrm>
            <a:off x="0" y="2276872"/>
            <a:ext cx="9144000" cy="4391720"/>
          </a:xfrm>
        </p:spPr>
        <p:txBody>
          <a:bodyPr>
            <a:normAutofit/>
          </a:bodyPr>
          <a:lstStyle/>
          <a:p>
            <a:pPr>
              <a:lnSpc>
                <a:spcPct val="90000"/>
              </a:lnSpc>
            </a:pPr>
            <a:r>
              <a:rPr lang="ja-JP" altLang="en-US" sz="3600" dirty="0"/>
              <a:t>地方への還流比率が劇的に高まったのは</a:t>
            </a:r>
            <a:r>
              <a:rPr lang="en-US" altLang="ja-JP" sz="3600" dirty="0"/>
              <a:t>1950</a:t>
            </a:r>
            <a:r>
              <a:rPr lang="ja-JP" altLang="en-US" sz="3600" dirty="0" smtClean="0"/>
              <a:t>年</a:t>
            </a:r>
            <a:endParaRPr lang="en-US" altLang="ja-JP" sz="3600" dirty="0" smtClean="0"/>
          </a:p>
          <a:p>
            <a:pPr>
              <a:lnSpc>
                <a:spcPct val="90000"/>
              </a:lnSpc>
            </a:pPr>
            <a:r>
              <a:rPr lang="ja-JP" altLang="en-US" sz="3600" dirty="0" smtClean="0"/>
              <a:t>これ</a:t>
            </a:r>
            <a:r>
              <a:rPr lang="ja-JP" altLang="en-US" sz="3600" dirty="0"/>
              <a:t>には進駐軍の税制アドバイザーコロンビア大学教授カール・シャウプ博士の勧告が大きく</a:t>
            </a:r>
            <a:r>
              <a:rPr lang="ja-JP" altLang="en-US" sz="3600" dirty="0" smtClean="0"/>
              <a:t>影響</a:t>
            </a:r>
            <a:endParaRPr lang="en-US" altLang="ja-JP" sz="3600" dirty="0" smtClean="0"/>
          </a:p>
          <a:p>
            <a:pPr>
              <a:lnSpc>
                <a:spcPct val="90000"/>
              </a:lnSpc>
            </a:pPr>
            <a:r>
              <a:rPr lang="ja-JP" altLang="en-US" sz="3600" dirty="0" smtClean="0"/>
              <a:t>「</a:t>
            </a:r>
            <a:r>
              <a:rPr lang="ja-JP" altLang="en-US" sz="3600" dirty="0"/>
              <a:t>中央政府は貧しい地域の人々の生活水準を向上させなければならない」と考えていた</a:t>
            </a:r>
            <a:r>
              <a:rPr lang="ja-JP" altLang="en-US" sz="3600" dirty="0" smtClean="0"/>
              <a:t>。</a:t>
            </a:r>
            <a:endParaRPr lang="ja-JP" alt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0"/>
            <a:ext cx="8229600" cy="6858000"/>
          </a:xfrm>
        </p:spPr>
        <p:txBody>
          <a:bodyPr>
            <a:normAutofit fontScale="92500" lnSpcReduction="10000"/>
          </a:bodyPr>
          <a:lstStyle/>
          <a:p>
            <a:pPr>
              <a:lnSpc>
                <a:spcPct val="90000"/>
              </a:lnSpc>
            </a:pPr>
            <a:r>
              <a:rPr lang="ja-JP" altLang="en-US" dirty="0" smtClean="0"/>
              <a:t>例えば教育である。彼は教育は全国平等で、どんな貧しい地域においても、等しいレベルの教育が与えられなければならないと考えていた。こうした考え方に基づいて、彼は中央政府から地方政府にお金が流れる、巨大な再分配システムを作った。地方交付税交付金がそれである。</a:t>
            </a:r>
            <a:endParaRPr lang="en-US" altLang="ja-JP" dirty="0" smtClean="0"/>
          </a:p>
          <a:p>
            <a:pPr>
              <a:lnSpc>
                <a:spcPct val="90000"/>
              </a:lnSpc>
            </a:pPr>
            <a:r>
              <a:rPr lang="ja-JP" altLang="en-US" dirty="0" smtClean="0"/>
              <a:t>この結果、中央から地方への補助金が国と地方の歳出に占める比率は、</a:t>
            </a:r>
            <a:r>
              <a:rPr lang="en-US" altLang="ja-JP" dirty="0" smtClean="0"/>
              <a:t>1950</a:t>
            </a:r>
            <a:r>
              <a:rPr lang="ja-JP" altLang="en-US" dirty="0" smtClean="0"/>
              <a:t>年に</a:t>
            </a:r>
            <a:r>
              <a:rPr lang="en-US" altLang="ja-JP" dirty="0" smtClean="0"/>
              <a:t>24</a:t>
            </a:r>
            <a:r>
              <a:rPr lang="ja-JP" altLang="en-US" dirty="0" smtClean="0"/>
              <a:t>％に跳ね上がった。この比率はその後も</a:t>
            </a:r>
            <a:r>
              <a:rPr lang="en-US" altLang="ja-JP" dirty="0" smtClean="0"/>
              <a:t>20</a:t>
            </a:r>
            <a:r>
              <a:rPr lang="ja-JP" altLang="en-US" dirty="0" smtClean="0"/>
              <a:t>％以上で現在に至っている。</a:t>
            </a:r>
          </a:p>
          <a:p>
            <a:pPr>
              <a:lnSpc>
                <a:spcPct val="90000"/>
              </a:lnSpc>
            </a:pPr>
            <a:r>
              <a:rPr lang="ja-JP" altLang="en-US" dirty="0" smtClean="0">
                <a:solidFill>
                  <a:srgbClr val="FF0000"/>
                </a:solidFill>
              </a:rPr>
              <a:t>日本人は、この再分配システムを心から歓迎した。これによって地域間格差はかつてほどではなくなったからだ。</a:t>
            </a:r>
            <a:endParaRPr lang="en-US" altLang="ja-JP" dirty="0" smtClean="0">
              <a:solidFill>
                <a:srgbClr val="FF0000"/>
              </a:solidFill>
            </a:endParaRPr>
          </a:p>
          <a:p>
            <a:pPr>
              <a:lnSpc>
                <a:spcPct val="90000"/>
              </a:lnSpc>
            </a:pPr>
            <a:r>
              <a:rPr lang="ja-JP" altLang="en-US" dirty="0" smtClean="0"/>
              <a:t>日本国憲法について、「米国が日本に押し付けたものだ」と主張する日本人はいる。しかし、この</a:t>
            </a:r>
            <a:r>
              <a:rPr lang="ja-JP" altLang="en-US" dirty="0" smtClean="0">
                <a:solidFill>
                  <a:srgbClr val="FF0000"/>
                </a:solidFill>
              </a:rPr>
              <a:t>再分配システムが「米国から押し付けられたものだから改革すべきだ」と言う日本人はいない。</a:t>
            </a:r>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FF00"/>
          </a:solidFill>
          <a:ln>
            <a:solidFill>
              <a:schemeClr val="tx1"/>
            </a:solidFill>
          </a:ln>
        </p:spPr>
        <p:txBody>
          <a:bodyPr/>
          <a:lstStyle/>
          <a:p>
            <a:r>
              <a:rPr lang="ja-JP" altLang="en-US" dirty="0"/>
              <a:t>非効率な支出</a:t>
            </a:r>
          </a:p>
        </p:txBody>
      </p:sp>
      <p:sp>
        <p:nvSpPr>
          <p:cNvPr id="15363" name="Rectangle 3"/>
          <p:cNvSpPr>
            <a:spLocks noGrp="1" noChangeArrowheads="1"/>
          </p:cNvSpPr>
          <p:nvPr>
            <p:ph type="body" idx="1"/>
          </p:nvPr>
        </p:nvSpPr>
        <p:spPr>
          <a:xfrm>
            <a:off x="457200" y="1600200"/>
            <a:ext cx="8229600" cy="5257800"/>
          </a:xfrm>
        </p:spPr>
        <p:txBody>
          <a:bodyPr>
            <a:noAutofit/>
          </a:bodyPr>
          <a:lstStyle/>
          <a:p>
            <a:pPr>
              <a:lnSpc>
                <a:spcPct val="90000"/>
              </a:lnSpc>
            </a:pPr>
            <a:r>
              <a:rPr lang="ja-JP" altLang="en-US" dirty="0" smtClean="0"/>
              <a:t>地方</a:t>
            </a:r>
            <a:r>
              <a:rPr lang="ja-JP" altLang="en-US" dirty="0"/>
              <a:t>政府がその予算を「</a:t>
            </a:r>
            <a:r>
              <a:rPr lang="ja-JP" altLang="en-US" dirty="0" smtClean="0"/>
              <a:t>企業進出</a:t>
            </a:r>
            <a:r>
              <a:rPr lang="ja-JP" altLang="en-US" dirty="0"/>
              <a:t>しない工業団地」「テナントの入らない商業施設」</a:t>
            </a:r>
            <a:r>
              <a:rPr lang="ja-JP" altLang="en-US" dirty="0" smtClean="0"/>
              <a:t>「巨大</a:t>
            </a:r>
            <a:r>
              <a:rPr lang="ja-JP" altLang="en-US" dirty="0"/>
              <a:t>な釣堀となっている港</a:t>
            </a:r>
            <a:r>
              <a:rPr lang="ja-JP" altLang="en-US" dirty="0" smtClean="0"/>
              <a:t>」「</a:t>
            </a:r>
            <a:r>
              <a:rPr lang="ja-JP" altLang="en-US" dirty="0"/>
              <a:t>車の走らない道路」など、非効率的な事業につぎ込んで</a:t>
            </a:r>
            <a:r>
              <a:rPr lang="ja-JP" altLang="en-US" dirty="0" smtClean="0"/>
              <a:t>いる</a:t>
            </a:r>
            <a:endParaRPr lang="en-US" altLang="ja-JP" dirty="0" smtClean="0"/>
          </a:p>
          <a:p>
            <a:pPr>
              <a:lnSpc>
                <a:spcPct val="90000"/>
              </a:lnSpc>
            </a:pPr>
            <a:r>
              <a:rPr lang="ja-JP" altLang="en-US" dirty="0" smtClean="0"/>
              <a:t>地方</a:t>
            </a:r>
            <a:r>
              <a:rPr lang="ja-JP" altLang="en-US" dirty="0"/>
              <a:t>がこれらの支出を、国からの補助ではなく、自らの選挙民からの税収でまかなっていたらどうなっただろうか。地方は中央政府の</a:t>
            </a:r>
            <a:r>
              <a:rPr lang="en-US" altLang="ja-JP" dirty="0"/>
              <a:t>"</a:t>
            </a:r>
            <a:r>
              <a:rPr lang="ja-JP" altLang="en-US" dirty="0"/>
              <a:t>誘導</a:t>
            </a:r>
            <a:r>
              <a:rPr lang="en-US" altLang="ja-JP" dirty="0"/>
              <a:t>"</a:t>
            </a:r>
            <a:r>
              <a:rPr lang="ja-JP" altLang="en-US" dirty="0"/>
              <a:t>を断固拒否していただろう。</a:t>
            </a:r>
          </a:p>
          <a:p>
            <a:pPr>
              <a:lnSpc>
                <a:spcPct val="90000"/>
              </a:lnSpc>
            </a:pPr>
            <a:r>
              <a:rPr lang="ja-JP" altLang="en-US" dirty="0"/>
              <a:t>シャウプ博士の理想主義は残念ながら、博士の理想主義は戦後の日本においてはうまく機能しなかった</a:t>
            </a:r>
          </a:p>
          <a:p>
            <a:pPr>
              <a:lnSpc>
                <a:spcPct val="90000"/>
              </a:lnSpc>
            </a:pPr>
            <a:endParaRPr lang="en-US" altLang="ja-JP"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solidFill>
            <a:schemeClr val="accent5">
              <a:lumMod val="20000"/>
              <a:lumOff val="80000"/>
            </a:schemeClr>
          </a:solidFill>
          <a:ln>
            <a:solidFill>
              <a:schemeClr val="tx1"/>
            </a:solidFill>
          </a:ln>
        </p:spPr>
        <p:txBody>
          <a:bodyPr/>
          <a:lstStyle/>
          <a:p>
            <a:r>
              <a:rPr lang="ja-JP" altLang="en-US" dirty="0"/>
              <a:t>参加と連携</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5">
              <a:lumMod val="20000"/>
              <a:lumOff val="80000"/>
            </a:schemeClr>
          </a:solidFill>
          <a:ln>
            <a:solidFill>
              <a:schemeClr val="tx1"/>
            </a:solidFill>
          </a:ln>
        </p:spPr>
        <p:txBody>
          <a:bodyPr/>
          <a:lstStyle/>
          <a:p>
            <a:r>
              <a:rPr lang="ja-JP" altLang="en-US" dirty="0"/>
              <a:t>住民参加</a:t>
            </a:r>
          </a:p>
        </p:txBody>
      </p:sp>
      <p:sp>
        <p:nvSpPr>
          <p:cNvPr id="18435" name="Rectangle 3"/>
          <p:cNvSpPr>
            <a:spLocks noGrp="1" noChangeArrowheads="1"/>
          </p:cNvSpPr>
          <p:nvPr>
            <p:ph type="body" idx="1"/>
          </p:nvPr>
        </p:nvSpPr>
        <p:spPr>
          <a:xfrm>
            <a:off x="457200" y="1600200"/>
            <a:ext cx="8229600" cy="5068888"/>
          </a:xfrm>
        </p:spPr>
        <p:txBody>
          <a:bodyPr>
            <a:normAutofit/>
          </a:bodyPr>
          <a:lstStyle/>
          <a:p>
            <a:pPr>
              <a:lnSpc>
                <a:spcPct val="80000"/>
              </a:lnSpc>
            </a:pPr>
            <a:r>
              <a:rPr lang="ja-JP" altLang="en-US" sz="4000" dirty="0">
                <a:solidFill>
                  <a:srgbClr val="CC0000"/>
                </a:solidFill>
              </a:rPr>
              <a:t>アドプトシステム</a:t>
            </a:r>
            <a:r>
              <a:rPr lang="ja-JP" altLang="en-US" sz="4000" dirty="0"/>
              <a:t>　　沿道や川の清掃、しかし昔は当たり前でもあった。</a:t>
            </a:r>
          </a:p>
          <a:p>
            <a:pPr>
              <a:lnSpc>
                <a:spcPct val="80000"/>
              </a:lnSpc>
            </a:pPr>
            <a:r>
              <a:rPr lang="ja-JP" altLang="en-US" sz="4000" dirty="0"/>
              <a:t>情報公開法　行政手続法　参政権　公聴会システム　　パブリックコミットメント</a:t>
            </a:r>
          </a:p>
          <a:p>
            <a:pPr>
              <a:lnSpc>
                <a:spcPct val="80000"/>
              </a:lnSpc>
            </a:pPr>
            <a:r>
              <a:rPr lang="ja-JP" altLang="en-US" sz="4000" dirty="0"/>
              <a:t>住民投票制度　ドイツは憲法で国民投票禁止</a:t>
            </a:r>
          </a:p>
          <a:p>
            <a:pPr>
              <a:lnSpc>
                <a:spcPct val="80000"/>
              </a:lnSpc>
            </a:pPr>
            <a:r>
              <a:rPr lang="en-US" altLang="ja-JP" sz="4000" dirty="0"/>
              <a:t>NPO</a:t>
            </a:r>
            <a:r>
              <a:rPr lang="ja-JP" altLang="en-US" sz="4000" dirty="0"/>
              <a:t>　　特定非営利活動</a:t>
            </a:r>
            <a:r>
              <a:rPr lang="ja-JP" altLang="en-US" sz="4000" dirty="0" smtClean="0"/>
              <a:t>促進法</a:t>
            </a:r>
            <a:r>
              <a:rPr lang="ja-JP" altLang="en-US" sz="4000" dirty="0"/>
              <a:t>　　</a:t>
            </a:r>
            <a:endParaRPr lang="ja-JP" altLang="en-US" sz="40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chemeClr val="accent5">
              <a:lumMod val="20000"/>
              <a:lumOff val="80000"/>
            </a:schemeClr>
          </a:solidFill>
          <a:ln>
            <a:solidFill>
              <a:schemeClr val="tx1"/>
            </a:solidFill>
          </a:ln>
        </p:spPr>
        <p:txBody>
          <a:bodyPr/>
          <a:lstStyle/>
          <a:p>
            <a:r>
              <a:rPr lang="ja-JP" altLang="en-US" dirty="0"/>
              <a:t>住民投票</a:t>
            </a:r>
          </a:p>
        </p:txBody>
      </p:sp>
      <p:sp>
        <p:nvSpPr>
          <p:cNvPr id="32771" name="Rectangle 3"/>
          <p:cNvSpPr>
            <a:spLocks noGrp="1" noChangeArrowheads="1"/>
          </p:cNvSpPr>
          <p:nvPr>
            <p:ph type="body" idx="1"/>
          </p:nvPr>
        </p:nvSpPr>
        <p:spPr>
          <a:xfrm>
            <a:off x="457200" y="1600200"/>
            <a:ext cx="8229600" cy="5069160"/>
          </a:xfrm>
        </p:spPr>
        <p:txBody>
          <a:bodyPr/>
          <a:lstStyle/>
          <a:p>
            <a:pPr>
              <a:lnSpc>
                <a:spcPct val="90000"/>
              </a:lnSpc>
            </a:pPr>
            <a:r>
              <a:rPr lang="en-US" altLang="ja-JP" sz="2400" dirty="0">
                <a:solidFill>
                  <a:srgbClr val="FF0000"/>
                </a:solidFill>
              </a:rPr>
              <a:t>1978</a:t>
            </a:r>
            <a:r>
              <a:rPr lang="ja-JP" altLang="en-US" sz="2400" dirty="0">
                <a:solidFill>
                  <a:srgbClr val="FF0000"/>
                </a:solidFill>
              </a:rPr>
              <a:t>年東京都中野区の「</a:t>
            </a:r>
            <a:r>
              <a:rPr lang="ja-JP" altLang="en-US" sz="2400" b="1" dirty="0">
                <a:solidFill>
                  <a:srgbClr val="FF0000"/>
                </a:solidFill>
              </a:rPr>
              <a:t>教育委員会準公選条例</a:t>
            </a:r>
            <a:r>
              <a:rPr lang="ja-JP" altLang="en-US" sz="2400" dirty="0">
                <a:solidFill>
                  <a:srgbClr val="FF0000"/>
                </a:solidFill>
              </a:rPr>
              <a:t>」</a:t>
            </a:r>
            <a:r>
              <a:rPr lang="ja-JP" altLang="en-US" sz="2400" dirty="0"/>
              <a:t>、</a:t>
            </a:r>
            <a:r>
              <a:rPr lang="en-US" altLang="ja-JP" sz="2400" dirty="0"/>
              <a:t>1982</a:t>
            </a:r>
            <a:r>
              <a:rPr lang="ja-JP" altLang="en-US" sz="2400" dirty="0"/>
              <a:t>年高知県窪川町の「原発住民投票条例」の条例はあったが、 </a:t>
            </a:r>
            <a:r>
              <a:rPr lang="en-US" altLang="ja-JP" sz="2400" dirty="0"/>
              <a:t>1996</a:t>
            </a:r>
            <a:r>
              <a:rPr lang="ja-JP" altLang="en-US" sz="2400" dirty="0"/>
              <a:t>年に新潟県巻町が初めて行なって以来、地方自治体の重要な課題について、住民投票に関する条例を制定し、実施された住民投票の結果に基づいて政策決定がなされる事例が増えてきている。 </a:t>
            </a:r>
            <a:endParaRPr lang="en-US" altLang="ja-JP" sz="2400" dirty="0" smtClean="0"/>
          </a:p>
          <a:p>
            <a:pPr>
              <a:lnSpc>
                <a:spcPct val="90000"/>
              </a:lnSpc>
            </a:pPr>
            <a:r>
              <a:rPr lang="ja-JP" altLang="en-US" sz="2400" dirty="0" smtClean="0"/>
              <a:t>当初</a:t>
            </a:r>
            <a:r>
              <a:rPr lang="ja-JP" altLang="en-US" sz="2400" dirty="0"/>
              <a:t>は原子力発電所、産業廃棄物処理場、在日米軍基地といったいわゆる</a:t>
            </a:r>
            <a:r>
              <a:rPr lang="en-US" altLang="ja-JP" sz="2400" dirty="0"/>
              <a:t>NIMBY</a:t>
            </a:r>
            <a:r>
              <a:rPr lang="ja-JP" altLang="en-US" sz="2400" dirty="0"/>
              <a:t>施設設置の是非を問うものが多かったが、最近では平成の大合併の影響もあり、合併の是非や枠組みを問うために住民投票を活用する事例が急増し、</a:t>
            </a:r>
            <a:r>
              <a:rPr lang="en-US" altLang="ja-JP" sz="2400" dirty="0"/>
              <a:t>2001</a:t>
            </a:r>
            <a:r>
              <a:rPr lang="ja-JP" altLang="en-US" sz="2400" dirty="0"/>
              <a:t>年から</a:t>
            </a:r>
            <a:r>
              <a:rPr lang="en-US" altLang="ja-JP" sz="2400" dirty="0"/>
              <a:t>2007</a:t>
            </a:r>
            <a:r>
              <a:rPr lang="ja-JP" altLang="en-US" sz="2400" dirty="0"/>
              <a:t>年</a:t>
            </a:r>
            <a:r>
              <a:rPr lang="en-US" altLang="ja-JP" sz="2400" dirty="0"/>
              <a:t>2</a:t>
            </a:r>
            <a:r>
              <a:rPr lang="ja-JP" altLang="en-US" sz="2400" dirty="0"/>
              <a:t>月現在にかけて</a:t>
            </a:r>
            <a:r>
              <a:rPr lang="en-US" altLang="ja-JP" sz="2400" dirty="0"/>
              <a:t>330</a:t>
            </a:r>
            <a:r>
              <a:rPr lang="ja-JP" altLang="en-US" sz="2400" dirty="0"/>
              <a:t>以上の自治体で市町村合併関連を付議課題とする、条例による住民投票が実施されている。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188640"/>
            <a:ext cx="8229600" cy="6669360"/>
          </a:xfrm>
        </p:spPr>
        <p:txBody>
          <a:bodyPr>
            <a:noAutofit/>
          </a:bodyPr>
          <a:lstStyle/>
          <a:p>
            <a:pPr>
              <a:lnSpc>
                <a:spcPct val="80000"/>
              </a:lnSpc>
            </a:pPr>
            <a:r>
              <a:rPr lang="ja-JP" altLang="en-US" dirty="0"/>
              <a:t>住民投票条例が制定され始めた当初は、特定の問題に対する特別措置として住民投票条例を制定する例が多かったが、近年では地方自治体の重大問題に対して恒常的に住民投票を行えるよう条例を制定する自治体が現れている</a:t>
            </a:r>
            <a:r>
              <a:rPr lang="ja-JP" altLang="en-US" dirty="0" smtClean="0"/>
              <a:t>。</a:t>
            </a:r>
            <a:endParaRPr lang="en-US" altLang="ja-JP" dirty="0" smtClean="0"/>
          </a:p>
          <a:p>
            <a:pPr>
              <a:lnSpc>
                <a:spcPct val="80000"/>
              </a:lnSpc>
            </a:pPr>
            <a:r>
              <a:rPr lang="ja-JP" altLang="en-US" dirty="0" smtClean="0"/>
              <a:t>条例</a:t>
            </a:r>
            <a:r>
              <a:rPr lang="ja-JP" altLang="en-US" dirty="0"/>
              <a:t>による住民投票は公職選挙法の適用を受けないことから、永住</a:t>
            </a:r>
            <a:r>
              <a:rPr lang="ja-JP" altLang="en-US" dirty="0" smtClean="0"/>
              <a:t>外国人、</a:t>
            </a:r>
            <a:r>
              <a:rPr lang="ja-JP" altLang="en-US" dirty="0"/>
              <a:t>未成年者の一部などに投票権を与える例もある。</a:t>
            </a:r>
          </a:p>
          <a:p>
            <a:pPr>
              <a:lnSpc>
                <a:spcPct val="80000"/>
              </a:lnSpc>
            </a:pPr>
            <a:r>
              <a:rPr lang="ja-JP" altLang="en-US" dirty="0"/>
              <a:t>条例による住民投票は近年特に増加しているが、一方でこれらの条例には「首長、議会は住民投票の結果を最大限尊重する」などの文言しか記されておらず、実際に政策決定に強制力を伴うものではないため、住民投票後に首長、議会が投票結果と異なる政策決定を行ない、問題になるケースもある</a:t>
            </a:r>
            <a:r>
              <a:rPr lang="ja-JP" altLang="en-US" dirty="0" smtClean="0"/>
              <a:t>。</a:t>
            </a:r>
            <a:endParaRPr lang="en-US" altLang="ja-JP"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chemeClr val="accent5">
              <a:lumMod val="20000"/>
              <a:lumOff val="80000"/>
            </a:schemeClr>
          </a:solidFill>
          <a:ln>
            <a:solidFill>
              <a:schemeClr val="tx1"/>
            </a:solidFill>
          </a:ln>
        </p:spPr>
        <p:txBody>
          <a:bodyPr/>
          <a:lstStyle/>
          <a:p>
            <a:r>
              <a:rPr lang="ja-JP" altLang="en-US" b="1" dirty="0"/>
              <a:t>条例による主な住民投票</a:t>
            </a:r>
          </a:p>
        </p:txBody>
      </p:sp>
      <p:sp>
        <p:nvSpPr>
          <p:cNvPr id="31747" name="Rectangle 3"/>
          <p:cNvSpPr>
            <a:spLocks noGrp="1" noChangeArrowheads="1"/>
          </p:cNvSpPr>
          <p:nvPr>
            <p:ph type="body" idx="1"/>
          </p:nvPr>
        </p:nvSpPr>
        <p:spPr>
          <a:xfrm>
            <a:off x="0" y="1600200"/>
            <a:ext cx="9144000" cy="5068888"/>
          </a:xfrm>
        </p:spPr>
        <p:txBody>
          <a:bodyPr>
            <a:noAutofit/>
          </a:bodyPr>
          <a:lstStyle/>
          <a:p>
            <a:pPr>
              <a:lnSpc>
                <a:spcPct val="80000"/>
              </a:lnSpc>
            </a:pPr>
            <a:r>
              <a:rPr lang="ja-JP" altLang="en-US" dirty="0"/>
              <a:t>新潟県巻町（</a:t>
            </a:r>
            <a:r>
              <a:rPr lang="en-US" altLang="ja-JP" dirty="0"/>
              <a:t>1996</a:t>
            </a:r>
            <a:r>
              <a:rPr lang="ja-JP" altLang="en-US" dirty="0"/>
              <a:t>年</a:t>
            </a:r>
            <a:r>
              <a:rPr lang="en-US" altLang="ja-JP" dirty="0"/>
              <a:t>8</a:t>
            </a:r>
            <a:r>
              <a:rPr lang="ja-JP" altLang="en-US" dirty="0"/>
              <a:t>月） </a:t>
            </a:r>
          </a:p>
          <a:p>
            <a:pPr lvl="1">
              <a:lnSpc>
                <a:spcPct val="80000"/>
              </a:lnSpc>
            </a:pPr>
            <a:r>
              <a:rPr lang="ja-JP" altLang="en-US" sz="3200" dirty="0"/>
              <a:t>巻原子力発電所建設の是非を問う。条例制定による日本初の住民投票。反対が約</a:t>
            </a:r>
            <a:r>
              <a:rPr lang="en-US" altLang="ja-JP" sz="3200" dirty="0"/>
              <a:t>60</a:t>
            </a:r>
            <a:r>
              <a:rPr lang="ja-JP" altLang="en-US" sz="3200" dirty="0"/>
              <a:t>％を占める。 </a:t>
            </a:r>
          </a:p>
          <a:p>
            <a:pPr>
              <a:lnSpc>
                <a:spcPct val="80000"/>
              </a:lnSpc>
            </a:pPr>
            <a:r>
              <a:rPr lang="ja-JP" altLang="en-US" dirty="0"/>
              <a:t>沖縄県（</a:t>
            </a:r>
            <a:r>
              <a:rPr lang="en-US" altLang="ja-JP" dirty="0"/>
              <a:t>1996</a:t>
            </a:r>
            <a:r>
              <a:rPr lang="ja-JP" altLang="en-US" dirty="0"/>
              <a:t>年</a:t>
            </a:r>
            <a:r>
              <a:rPr lang="en-US" altLang="ja-JP" dirty="0"/>
              <a:t>9</a:t>
            </a:r>
            <a:r>
              <a:rPr lang="ja-JP" altLang="en-US" dirty="0"/>
              <a:t>月） </a:t>
            </a:r>
          </a:p>
          <a:p>
            <a:pPr lvl="1">
              <a:lnSpc>
                <a:spcPct val="80000"/>
              </a:lnSpc>
            </a:pPr>
            <a:r>
              <a:rPr lang="ja-JP" altLang="en-US" sz="3200" dirty="0"/>
              <a:t>日米地位協定の見直し及び米軍基地の整理縮小に対する賛否を問う。賛成が約</a:t>
            </a:r>
            <a:r>
              <a:rPr lang="en-US" altLang="ja-JP" sz="3200" dirty="0"/>
              <a:t>89</a:t>
            </a:r>
            <a:r>
              <a:rPr lang="ja-JP" altLang="en-US" sz="3200" dirty="0"/>
              <a:t>％を占める。 </a:t>
            </a:r>
          </a:p>
          <a:p>
            <a:pPr>
              <a:lnSpc>
                <a:spcPct val="80000"/>
              </a:lnSpc>
            </a:pPr>
            <a:r>
              <a:rPr lang="ja-JP" altLang="en-US" dirty="0"/>
              <a:t>岐阜県御嵩町（</a:t>
            </a:r>
            <a:r>
              <a:rPr lang="en-US" altLang="ja-JP" dirty="0"/>
              <a:t>1997</a:t>
            </a:r>
            <a:r>
              <a:rPr lang="ja-JP" altLang="en-US" dirty="0"/>
              <a:t>年</a:t>
            </a:r>
            <a:r>
              <a:rPr lang="en-US" altLang="ja-JP" dirty="0"/>
              <a:t>6</a:t>
            </a:r>
            <a:r>
              <a:rPr lang="ja-JP" altLang="en-US" dirty="0"/>
              <a:t>月） </a:t>
            </a:r>
          </a:p>
          <a:p>
            <a:pPr lvl="1">
              <a:lnSpc>
                <a:spcPct val="80000"/>
              </a:lnSpc>
            </a:pPr>
            <a:r>
              <a:rPr lang="ja-JP" altLang="en-US" sz="3200" dirty="0"/>
              <a:t>産業廃棄物最終処分場の建設の是非を問う。反対が約</a:t>
            </a:r>
            <a:r>
              <a:rPr lang="en-US" altLang="ja-JP" sz="3200" dirty="0"/>
              <a:t>80</a:t>
            </a:r>
            <a:r>
              <a:rPr lang="ja-JP" altLang="en-US" sz="3200" dirty="0"/>
              <a:t>％を占める。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597352"/>
          </a:xfrm>
        </p:spPr>
        <p:txBody>
          <a:bodyPr>
            <a:normAutofit fontScale="92500" lnSpcReduction="20000"/>
          </a:bodyPr>
          <a:lstStyle/>
          <a:p>
            <a:pPr>
              <a:lnSpc>
                <a:spcPct val="80000"/>
              </a:lnSpc>
            </a:pPr>
            <a:r>
              <a:rPr lang="ja-JP" altLang="en-US" dirty="0" smtClean="0"/>
              <a:t>沖縄県名護市（</a:t>
            </a:r>
            <a:r>
              <a:rPr lang="en-US" altLang="ja-JP" dirty="0" smtClean="0"/>
              <a:t>1997</a:t>
            </a:r>
            <a:r>
              <a:rPr lang="ja-JP" altLang="en-US" dirty="0" smtClean="0"/>
              <a:t>年</a:t>
            </a:r>
            <a:r>
              <a:rPr lang="en-US" altLang="ja-JP" dirty="0" smtClean="0"/>
              <a:t>12</a:t>
            </a:r>
            <a:r>
              <a:rPr lang="ja-JP" altLang="en-US" dirty="0" smtClean="0"/>
              <a:t>月） </a:t>
            </a:r>
          </a:p>
          <a:p>
            <a:pPr lvl="1">
              <a:lnSpc>
                <a:spcPct val="80000"/>
              </a:lnSpc>
            </a:pPr>
            <a:r>
              <a:rPr lang="ja-JP" altLang="en-US" sz="3200" dirty="0" smtClean="0"/>
              <a:t>在日米軍普天間基地返還に伴う代替海上ヘリポート建設の是非を問う。「賛成」「条件付き賛成」「条件付き反対」「反対」の</a:t>
            </a:r>
            <a:r>
              <a:rPr lang="en-US" altLang="ja-JP" sz="3200" dirty="0" smtClean="0"/>
              <a:t>4</a:t>
            </a:r>
            <a:r>
              <a:rPr lang="ja-JP" altLang="en-US" sz="3200" dirty="0" smtClean="0"/>
              <a:t>つから選ぶ形式で、初めて</a:t>
            </a:r>
            <a:r>
              <a:rPr lang="en-US" altLang="ja-JP" sz="3200" dirty="0" smtClean="0"/>
              <a:t>3</a:t>
            </a:r>
            <a:r>
              <a:rPr lang="ja-JP" altLang="en-US" sz="3200" dirty="0" smtClean="0"/>
              <a:t>つ以上の選択肢から選択する形式の住民投票となった。結果「反対」が過半数を占めたが、市長はヘリポート建設受け入れを決め、初めて住民投票の結果が反映されない事態となった。 </a:t>
            </a:r>
          </a:p>
          <a:p>
            <a:pPr>
              <a:lnSpc>
                <a:spcPct val="80000"/>
              </a:lnSpc>
            </a:pPr>
            <a:r>
              <a:rPr lang="ja-JP" altLang="en-US" sz="3000" dirty="0" smtClean="0"/>
              <a:t>新潟県刈羽村（</a:t>
            </a:r>
            <a:r>
              <a:rPr lang="en-US" altLang="ja-JP" sz="3000" dirty="0" smtClean="0"/>
              <a:t>2001</a:t>
            </a:r>
            <a:r>
              <a:rPr lang="ja-JP" altLang="en-US" sz="3000" dirty="0" smtClean="0"/>
              <a:t>年</a:t>
            </a:r>
            <a:r>
              <a:rPr lang="en-US" altLang="ja-JP" sz="3000" dirty="0" smtClean="0"/>
              <a:t>5</a:t>
            </a:r>
            <a:r>
              <a:rPr lang="ja-JP" altLang="en-US" sz="3000" dirty="0" smtClean="0"/>
              <a:t>月） </a:t>
            </a:r>
          </a:p>
          <a:p>
            <a:pPr lvl="1">
              <a:lnSpc>
                <a:spcPct val="80000"/>
              </a:lnSpc>
            </a:pPr>
            <a:r>
              <a:rPr lang="ja-JP" altLang="en-US" sz="3000" dirty="0" smtClean="0"/>
              <a:t>原子力発電所のプルサーマル計画導入の是非を問う。反対が約</a:t>
            </a:r>
            <a:r>
              <a:rPr lang="en-US" altLang="ja-JP" sz="3000" dirty="0" smtClean="0"/>
              <a:t>53</a:t>
            </a:r>
            <a:r>
              <a:rPr lang="ja-JP" altLang="en-US" sz="3000" dirty="0" smtClean="0"/>
              <a:t>％を占める。 </a:t>
            </a:r>
          </a:p>
          <a:p>
            <a:pPr>
              <a:lnSpc>
                <a:spcPct val="80000"/>
              </a:lnSpc>
            </a:pPr>
            <a:r>
              <a:rPr lang="ja-JP" altLang="en-US" sz="3000" dirty="0" smtClean="0"/>
              <a:t>埼玉県上尾市（</a:t>
            </a:r>
            <a:r>
              <a:rPr lang="en-US" altLang="ja-JP" sz="3000" dirty="0" smtClean="0"/>
              <a:t>2001</a:t>
            </a:r>
            <a:r>
              <a:rPr lang="ja-JP" altLang="en-US" sz="3000" dirty="0" smtClean="0"/>
              <a:t>年</a:t>
            </a:r>
            <a:r>
              <a:rPr lang="en-US" altLang="ja-JP" sz="3000" dirty="0" smtClean="0"/>
              <a:t>7</a:t>
            </a:r>
            <a:r>
              <a:rPr lang="ja-JP" altLang="en-US" sz="3000" dirty="0" smtClean="0"/>
              <a:t>月） </a:t>
            </a:r>
          </a:p>
          <a:p>
            <a:pPr lvl="1">
              <a:lnSpc>
                <a:spcPct val="80000"/>
              </a:lnSpc>
            </a:pPr>
            <a:r>
              <a:rPr lang="ja-JP" altLang="en-US" sz="3000" dirty="0" smtClean="0"/>
              <a:t>さいたま市との合併の是非を問う。市町村合併に関する初めての住民投票。反対が過半数を占めた。 </a:t>
            </a:r>
          </a:p>
          <a:p>
            <a:pPr>
              <a:lnSpc>
                <a:spcPct val="80000"/>
              </a:lnSpc>
            </a:pPr>
            <a:r>
              <a:rPr lang="ja-JP" altLang="en-US" sz="3000" dirty="0" smtClean="0"/>
              <a:t>山口県岩国市（</a:t>
            </a:r>
            <a:r>
              <a:rPr lang="en-US" altLang="ja-JP" sz="3000" dirty="0" smtClean="0"/>
              <a:t>2006</a:t>
            </a:r>
            <a:r>
              <a:rPr lang="ja-JP" altLang="en-US" sz="3000" dirty="0" smtClean="0"/>
              <a:t>年</a:t>
            </a:r>
            <a:r>
              <a:rPr lang="en-US" altLang="ja-JP" sz="3000" dirty="0" smtClean="0"/>
              <a:t>3</a:t>
            </a:r>
            <a:r>
              <a:rPr lang="ja-JP" altLang="en-US" sz="3000" dirty="0" smtClean="0"/>
              <a:t>月） </a:t>
            </a:r>
          </a:p>
          <a:p>
            <a:pPr lvl="1">
              <a:lnSpc>
                <a:spcPct val="80000"/>
              </a:lnSpc>
            </a:pPr>
            <a:r>
              <a:rPr lang="ja-JP" altLang="en-US" sz="3000" dirty="0" smtClean="0"/>
              <a:t>在日米軍再編に伴う厚木基地からの空母艦載機移転受け入れの是非を問う。反対が約</a:t>
            </a:r>
            <a:r>
              <a:rPr lang="en-US" altLang="ja-JP" sz="3000" dirty="0" smtClean="0"/>
              <a:t>90%</a:t>
            </a:r>
            <a:r>
              <a:rPr lang="ja-JP" altLang="en-US" sz="3000" dirty="0" smtClean="0"/>
              <a:t>（有資格者の過半数）を占める。ただし、直後の周辺市町村との合併に伴い、条例そのものが失効。 </a:t>
            </a:r>
          </a:p>
          <a:p>
            <a:pPr>
              <a:lnSpc>
                <a:spcPct val="80000"/>
              </a:lnSpc>
            </a:pPr>
            <a:endParaRPr lang="en-US" altLang="ja-JP" sz="3000" dirty="0" smtClean="0"/>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lang="ja-JP" altLang="en-US" dirty="0" smtClean="0"/>
              <a:t>平成の大合併 夢はいずこへ</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hlinkClick r:id="rId3"/>
              </a:rPr>
              <a:t>動画を見る</a:t>
            </a:r>
            <a:endParaRPr kumimoji="1"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FFFF00"/>
          </a:solidFill>
          <a:ln>
            <a:solidFill>
              <a:schemeClr val="tx1"/>
            </a:solidFill>
          </a:ln>
        </p:spPr>
        <p:txBody>
          <a:bodyPr/>
          <a:lstStyle/>
          <a:p>
            <a:r>
              <a:rPr lang="ja-JP" altLang="en-US" sz="4000" b="1" dirty="0"/>
              <a:t>日本国憲法の規定による住民投票</a:t>
            </a:r>
          </a:p>
        </p:txBody>
      </p:sp>
      <p:sp>
        <p:nvSpPr>
          <p:cNvPr id="35844" name="Rectangle 4"/>
          <p:cNvSpPr>
            <a:spLocks noGrp="1" noChangeArrowheads="1"/>
          </p:cNvSpPr>
          <p:nvPr>
            <p:ph type="body" idx="1"/>
          </p:nvPr>
        </p:nvSpPr>
        <p:spPr/>
        <p:txBody>
          <a:bodyPr/>
          <a:lstStyle/>
          <a:p>
            <a:pPr>
              <a:lnSpc>
                <a:spcPct val="90000"/>
              </a:lnSpc>
            </a:pPr>
            <a:r>
              <a:rPr lang="ja-JP" altLang="en-US" sz="2800"/>
              <a:t>日本国憲法第</a:t>
            </a:r>
            <a:r>
              <a:rPr lang="en-US" altLang="ja-JP" sz="2800"/>
              <a:t>95</a:t>
            </a:r>
            <a:r>
              <a:rPr lang="ja-JP" altLang="en-US" sz="2800"/>
              <a:t>条では、国会が特定の地方自治体にのみ適用される特別法を制定しようとするときは、その地方自治体の住民による住民投票の結果、過半数の賛成がなければ制定できない、とされている。詳細は地方自治法第</a:t>
            </a:r>
            <a:r>
              <a:rPr lang="en-US" altLang="ja-JP" sz="2800"/>
              <a:t>261</a:t>
            </a:r>
            <a:r>
              <a:rPr lang="ja-JP" altLang="en-US" sz="2800"/>
              <a:t>条に規定されている。</a:t>
            </a:r>
          </a:p>
          <a:p>
            <a:pPr>
              <a:lnSpc>
                <a:spcPct val="90000"/>
              </a:lnSpc>
            </a:pPr>
            <a:r>
              <a:rPr lang="ja-JP" altLang="en-US" sz="2800"/>
              <a:t>ある法律案が日本国憲法第</a:t>
            </a:r>
            <a:r>
              <a:rPr lang="en-US" altLang="ja-JP" sz="2800"/>
              <a:t>95</a:t>
            </a:r>
            <a:r>
              <a:rPr lang="ja-JP" altLang="en-US" sz="2800"/>
              <a:t>条に規定されている「特別法」に該当し住民投票を実施すべきものかどうかは、地方自治法第</a:t>
            </a:r>
            <a:r>
              <a:rPr lang="en-US" altLang="ja-JP" sz="2800"/>
              <a:t>261</a:t>
            </a:r>
            <a:r>
              <a:rPr lang="ja-JP" altLang="en-US" sz="2800"/>
              <a:t>条の規定により、国会の最終可決院での可決後に同院議長から内閣総理大臣へ「特別法である」旨の通知がなされるかどうかで決まる。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6513" y="44450"/>
            <a:ext cx="9144000" cy="6813550"/>
          </a:xfrm>
        </p:spPr>
        <p:txBody>
          <a:bodyPr>
            <a:normAutofit lnSpcReduction="10000"/>
          </a:bodyPr>
          <a:lstStyle/>
          <a:p>
            <a:pPr>
              <a:lnSpc>
                <a:spcPct val="80000"/>
              </a:lnSpc>
            </a:pPr>
            <a:endParaRPr lang="en-US" altLang="ja-JP" sz="2400" b="1" dirty="0"/>
          </a:p>
          <a:p>
            <a:pPr>
              <a:lnSpc>
                <a:spcPct val="80000"/>
              </a:lnSpc>
            </a:pPr>
            <a:r>
              <a:rPr lang="ja-JP" altLang="en-US" dirty="0"/>
              <a:t>当該法案の初制定時及び実質的な内容の変更を伴う改正法案の場合はその通知が付されて住民投票が実施されるが、たとえば既に特別法として住民投票を経て制定された法律条文中の語句の一部変更（例</a:t>
            </a:r>
            <a:r>
              <a:rPr lang="en-US" altLang="ja-JP" dirty="0"/>
              <a:t>:</a:t>
            </a:r>
            <a:r>
              <a:rPr lang="ja-JP" altLang="en-US" dirty="0"/>
              <a:t>行政組織再編に伴う大臣職名部分の変更等）に過ぎない場合は当該議長の（住民投票は必要ないとの）判断により当該通知を付さないため、住民投票は実施されずに通常の一部改正法として速やかに上奏・公布される</a:t>
            </a:r>
            <a:r>
              <a:rPr lang="ja-JP" altLang="en-US" dirty="0" smtClean="0"/>
              <a:t>。</a:t>
            </a:r>
            <a:endParaRPr lang="en-US" altLang="ja-JP" dirty="0" smtClean="0"/>
          </a:p>
          <a:p>
            <a:pPr>
              <a:lnSpc>
                <a:spcPct val="80000"/>
              </a:lnSpc>
            </a:pPr>
            <a:r>
              <a:rPr lang="ja-JP" altLang="en-US" dirty="0" smtClean="0"/>
              <a:t>住民</a:t>
            </a:r>
            <a:r>
              <a:rPr lang="ja-JP" altLang="en-US" dirty="0"/>
              <a:t>投票の例の最後の「伊東国際観光温泉文化都市建設法の一部を改正する法律」には実質的な内容の改正が含まれていたため（一部改正法としては唯一）当該通知が行われ住民投票が実施されたが、その他の軽微な一部改正（下記のいくつかの法律に複数回行われている）には当該通知が付されなかったためいずれも住民投票は実施されなかった</a:t>
            </a:r>
            <a:r>
              <a:rPr lang="ja-JP" altLang="en-US" dirty="0" smtClean="0"/>
              <a:t>。</a:t>
            </a:r>
            <a:endParaRPr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a:lnSpc>
                <a:spcPct val="80000"/>
              </a:lnSpc>
            </a:pPr>
            <a:r>
              <a:rPr lang="ja-JP" altLang="en-US" dirty="0" smtClean="0"/>
              <a:t>制定の手続は、国会議決→最終可決院議長から内閣総理大臣へ「日本国憲法第</a:t>
            </a:r>
            <a:r>
              <a:rPr lang="en-US" altLang="ja-JP" dirty="0" smtClean="0"/>
              <a:t>95</a:t>
            </a:r>
            <a:r>
              <a:rPr lang="ja-JP" altLang="en-US" dirty="0" smtClean="0"/>
              <a:t>条に規定する特別法である」旨の通知→住民投票（成立）→公布の順で実施される。</a:t>
            </a:r>
          </a:p>
          <a:p>
            <a:pPr>
              <a:lnSpc>
                <a:spcPct val="80000"/>
              </a:lnSpc>
            </a:pPr>
            <a:r>
              <a:rPr lang="ja-JP" altLang="en-US" dirty="0" smtClean="0"/>
              <a:t>これらの法律の公布文の冒頭には「日本国憲法第九十五条に基く」との宣言が冠されている。その後、法令用語の表記方法変更により「基く」は「基づく」と表記するようになったため、今後特別法が制定される場合は「日本国憲法第九十五条に基づく」と冠されるものと考えられる。</a:t>
            </a:r>
          </a:p>
          <a:p>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15888"/>
            <a:ext cx="8229600" cy="561975"/>
          </a:xfrm>
        </p:spPr>
        <p:txBody>
          <a:bodyPr>
            <a:normAutofit fontScale="90000"/>
          </a:bodyPr>
          <a:lstStyle/>
          <a:p>
            <a:r>
              <a:rPr lang="ja-JP" altLang="en-US" sz="4000"/>
              <a:t>住民投票を経た特別法 </a:t>
            </a:r>
          </a:p>
        </p:txBody>
      </p:sp>
      <p:graphicFrame>
        <p:nvGraphicFramePr>
          <p:cNvPr id="38403" name="Group 515"/>
          <p:cNvGraphicFramePr>
            <a:graphicFrameLocks noGrp="1"/>
          </p:cNvGraphicFramePr>
          <p:nvPr/>
        </p:nvGraphicFramePr>
        <p:xfrm>
          <a:off x="349250" y="836613"/>
          <a:ext cx="8686800" cy="5761042"/>
        </p:xfrm>
        <a:graphic>
          <a:graphicData uri="http://schemas.openxmlformats.org/drawingml/2006/table">
            <a:tbl>
              <a:tblPr/>
              <a:tblGrid>
                <a:gridCol w="1846263"/>
                <a:gridCol w="4464050"/>
                <a:gridCol w="1657350"/>
                <a:gridCol w="719137"/>
              </a:tblGrid>
              <a:tr h="277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国会議決日</a:t>
                      </a:r>
                      <a:endParaRPr kumimoji="1" lang="ja-JP" altLang="en-US" sz="1800" b="0" i="0" u="none" strike="noStrike" cap="none" normalizeH="0" baseline="0" dirty="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特別法</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地方自治体</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結果</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EEEEE"/>
                    </a:solid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1949</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5</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広島平和記念都市建設法案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広島市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1949</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5</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長崎国際文化都市建設法案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長崎市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4</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首都建設法案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東京都</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78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4</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11</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旧軍港市転換法案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横須賀市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78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呉市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78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佐世保市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94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舞鶴市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4</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7</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別府国際観光温泉文化都市建設法案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別府市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5</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伊東国際観光温泉文化都市建設法案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伊東市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5</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熱海国際観光温泉文化都市建設法案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熱海市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7</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30</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dirty="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横浜国際港都建設法案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横浜市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7</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30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神戸国際港都建設法案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神戸市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7</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28</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奈良国際文化観光都市建設法案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奈良市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7</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28</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京都国際文化観光都市建設法案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京都市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12</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松江国際文化観光都市建設法案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松江市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12</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芦屋国際文化住宅都市建設法案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芦屋市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12</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松山国際観光温泉文化都市建設法案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松山市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1951</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5</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28</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軽井沢国際親善文化観光都市建設法案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軽井沢町</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1952</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伊東国際観光温泉文化都市建設法の一部を改正する法律案</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伊東市</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成立</a:t>
                      </a:r>
                      <a:endParaRPr kumimoji="1" lang="ja-JP" altLang="en-US" sz="18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397" name="Rectangle 509"/>
          <p:cNvSpPr>
            <a:spLocks noChangeArrowheads="1"/>
          </p:cNvSpPr>
          <p:nvPr/>
        </p:nvSpPr>
        <p:spPr bwMode="auto">
          <a:xfrm>
            <a:off x="0" y="7539038"/>
            <a:ext cx="9144000" cy="0"/>
          </a:xfrm>
          <a:prstGeom prst="rect">
            <a:avLst/>
          </a:prstGeom>
          <a:noFill/>
          <a:ln w="9525">
            <a:noFill/>
            <a:miter lim="800000"/>
            <a:headEnd/>
            <a:tailEnd/>
          </a:ln>
          <a:effectLst/>
        </p:spPr>
        <p:txBody>
          <a:bodyPr wrap="none" anchor="ctr">
            <a:spAutoFit/>
          </a:bodyPr>
          <a:lstStyle/>
          <a:p>
            <a:endParaRPr lang="ja-JP" altLang="ja-JP"/>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rgbClr val="FFFF00"/>
          </a:solidFill>
          <a:ln>
            <a:solidFill>
              <a:schemeClr val="tx1"/>
            </a:solidFill>
          </a:ln>
        </p:spPr>
        <p:txBody>
          <a:bodyPr/>
          <a:lstStyle/>
          <a:p>
            <a:r>
              <a:rPr lang="ja-JP" altLang="en-US" sz="3600" b="1" dirty="0"/>
              <a:t>地方自治法独自の規定による住民投票</a:t>
            </a:r>
          </a:p>
        </p:txBody>
      </p:sp>
      <p:sp>
        <p:nvSpPr>
          <p:cNvPr id="34819" name="Rectangle 3"/>
          <p:cNvSpPr>
            <a:spLocks noGrp="1" noChangeArrowheads="1"/>
          </p:cNvSpPr>
          <p:nvPr>
            <p:ph type="body" idx="1"/>
          </p:nvPr>
        </p:nvSpPr>
        <p:spPr/>
        <p:txBody>
          <a:bodyPr/>
          <a:lstStyle/>
          <a:p>
            <a:pPr>
              <a:lnSpc>
                <a:spcPct val="80000"/>
              </a:lnSpc>
            </a:pPr>
            <a:endParaRPr lang="en-US" altLang="ja-JP" sz="2400" b="1"/>
          </a:p>
          <a:p>
            <a:pPr>
              <a:lnSpc>
                <a:spcPct val="80000"/>
              </a:lnSpc>
            </a:pPr>
            <a:r>
              <a:rPr lang="ja-JP" altLang="en-US" sz="2400"/>
              <a:t>地方自治法の第</a:t>
            </a:r>
            <a:r>
              <a:rPr lang="en-US" altLang="ja-JP" sz="2400"/>
              <a:t>5</a:t>
            </a:r>
            <a:r>
              <a:rPr lang="ja-JP" altLang="en-US" sz="2400"/>
              <a:t>章第</a:t>
            </a:r>
            <a:r>
              <a:rPr lang="en-US" altLang="ja-JP" sz="2400"/>
              <a:t>2</a:t>
            </a:r>
            <a:r>
              <a:rPr lang="ja-JP" altLang="en-US" sz="2400"/>
              <a:t>節（第</a:t>
            </a:r>
            <a:r>
              <a:rPr lang="en-US" altLang="ja-JP" sz="2400"/>
              <a:t>76</a:t>
            </a:r>
            <a:r>
              <a:rPr lang="ja-JP" altLang="en-US" sz="2400"/>
              <a:t>条 </a:t>
            </a:r>
            <a:r>
              <a:rPr lang="en-US" altLang="ja-JP" sz="2400"/>
              <a:t>- </a:t>
            </a:r>
            <a:r>
              <a:rPr lang="ja-JP" altLang="en-US" sz="2400"/>
              <a:t>第</a:t>
            </a:r>
            <a:r>
              <a:rPr lang="en-US" altLang="ja-JP" sz="2400"/>
              <a:t>85</a:t>
            </a:r>
            <a:r>
              <a:rPr lang="ja-JP" altLang="en-US" sz="2400"/>
              <a:t>条）では、住民投票によるリコール の直接請求について定められている。いずれの場合も、まず発起人による署名を行い、その後に住民投票が行われる。</a:t>
            </a:r>
          </a:p>
          <a:p>
            <a:pPr>
              <a:lnSpc>
                <a:spcPct val="80000"/>
              </a:lnSpc>
            </a:pPr>
            <a:r>
              <a:rPr lang="ja-JP" altLang="en-US" sz="2400"/>
              <a:t>発起人が地方自治体の有権者の一定数の署名を集めて請求した場合、選挙管理委員会は議会の解散、議員の解職、首長の解職について住民投票を行い、過半数の賛成があった場合、議会は解散し、または議員・首長はその職を失う。</a:t>
            </a:r>
          </a:p>
          <a:p>
            <a:pPr>
              <a:lnSpc>
                <a:spcPct val="80000"/>
              </a:lnSpc>
            </a:pPr>
            <a:r>
              <a:rPr lang="ja-JP" altLang="en-US" sz="2400"/>
              <a:t>近年、平成の大合併の影響もあり、合併の推進あるいは反対に関して首長・議会と異なる意思を持つ住民団体により首長・議会に対して請求されるケースや、合併に伴う在任特例で増員した議会に対して請求されるケースが増加している。</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686800" cy="1143000"/>
          </a:xfrm>
          <a:ln>
            <a:solidFill>
              <a:schemeClr val="tx1"/>
            </a:solidFill>
          </a:ln>
        </p:spPr>
        <p:txBody>
          <a:bodyPr/>
          <a:lstStyle/>
          <a:p>
            <a:r>
              <a:rPr lang="ja-JP" altLang="en-US" sz="4000"/>
              <a:t>＜参加の範囲論＞＜訴えの利益論＞</a:t>
            </a:r>
          </a:p>
        </p:txBody>
      </p:sp>
      <p:sp>
        <p:nvSpPr>
          <p:cNvPr id="19459" name="Rectangle 3"/>
          <p:cNvSpPr>
            <a:spLocks noGrp="1" noChangeArrowheads="1"/>
          </p:cNvSpPr>
          <p:nvPr>
            <p:ph type="body" idx="1"/>
          </p:nvPr>
        </p:nvSpPr>
        <p:spPr>
          <a:xfrm>
            <a:off x="457200" y="1600200"/>
            <a:ext cx="8229600" cy="5257800"/>
          </a:xfrm>
        </p:spPr>
        <p:txBody>
          <a:bodyPr/>
          <a:lstStyle/>
          <a:p>
            <a:pPr>
              <a:lnSpc>
                <a:spcPct val="80000"/>
              </a:lnSpc>
            </a:pPr>
            <a:r>
              <a:rPr lang="ja-JP" altLang="en-US" sz="3600" dirty="0"/>
              <a:t>住民　　欧米諸国は訴えの利益や当事者適格の範囲が広く認められている。</a:t>
            </a:r>
          </a:p>
          <a:p>
            <a:pPr>
              <a:lnSpc>
                <a:spcPct val="80000"/>
              </a:lnSpc>
            </a:pPr>
            <a:r>
              <a:rPr lang="ja-JP" altLang="en-US" sz="3600" dirty="0"/>
              <a:t>日本の制度や判例理論は極めて制限的、住民とは　住民基本台帳が定義するものか</a:t>
            </a:r>
          </a:p>
          <a:p>
            <a:pPr>
              <a:lnSpc>
                <a:spcPct val="80000"/>
              </a:lnSpc>
            </a:pPr>
            <a:r>
              <a:rPr lang="ja-JP" altLang="en-US" sz="3600" dirty="0"/>
              <a:t>・紛争可決は、当事者間の自律的な話し合いと、社会制度として確立された司法的手段に分類でき、後者は純司法制度としての裁判と、行政制度的に設けられた裁判外紛争処理制度（</a:t>
            </a:r>
            <a:r>
              <a:rPr lang="en-US" altLang="ja-JP" sz="3600" dirty="0"/>
              <a:t>ADR</a:t>
            </a:r>
            <a:r>
              <a:rPr lang="ja-JP" altLang="en-US" sz="3600" dirty="0"/>
              <a:t>：</a:t>
            </a:r>
            <a:r>
              <a:rPr lang="en-US" altLang="ja-JP" sz="3600" dirty="0"/>
              <a:t>alternative</a:t>
            </a:r>
            <a:r>
              <a:rPr lang="ja-JP" altLang="en-US" sz="3600" dirty="0"/>
              <a:t>　</a:t>
            </a:r>
            <a:r>
              <a:rPr lang="en-US" altLang="ja-JP" sz="3600" dirty="0"/>
              <a:t>dispute</a:t>
            </a:r>
            <a:r>
              <a:rPr lang="ja-JP" altLang="en-US" sz="3600" dirty="0"/>
              <a:t>　</a:t>
            </a:r>
            <a:r>
              <a:rPr lang="en-US" altLang="ja-JP" sz="3600" dirty="0"/>
              <a:t>resolution</a:t>
            </a:r>
            <a:r>
              <a:rPr lang="ja-JP" altLang="en-US" sz="3600" dirty="0"/>
              <a:t>）</a:t>
            </a:r>
          </a:p>
          <a:p>
            <a:pPr>
              <a:lnSpc>
                <a:spcPct val="80000"/>
              </a:lnSpc>
            </a:pPr>
            <a:endParaRPr lang="ja-JP" altLang="en-US"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597352"/>
          </a:xfrm>
        </p:spPr>
        <p:txBody>
          <a:bodyPr>
            <a:normAutofit fontScale="85000" lnSpcReduction="10000"/>
          </a:bodyPr>
          <a:lstStyle/>
          <a:p>
            <a:pPr>
              <a:lnSpc>
                <a:spcPct val="80000"/>
              </a:lnSpc>
            </a:pPr>
            <a:r>
              <a:rPr lang="ja-JP" altLang="en-US" dirty="0" smtClean="0"/>
              <a:t>・協議型まちつくり：公共側の計画規制はあくまで大枠を示し、民間から提起された開発行為・建築行為を、周辺市街地との調整を住民参加などの要求を加味しながら果たし、さらに公共団体と開発主体とが交渉しながら計画内容を詰めてゆく仕組み（小林重敬）、８８年の再開発地区計画（一定の条件の下で、その地区に定められている用途地域を、開発者・地権者と行政の協議を経て作成・決定された再開発地区計画によって実質的に置き換えることができるという制度、容積率等において規制緩和される）が嚆矢だが、複雑すぎて思ったほど使われなかった。この複雑さは、土地利用計画・規制の権限を基礎自治体がもてば本来無用のもの、しかし、権限委譲は不発。</a:t>
            </a:r>
          </a:p>
          <a:p>
            <a:pPr>
              <a:lnSpc>
                <a:spcPct val="80000"/>
              </a:lnSpc>
            </a:pPr>
            <a:r>
              <a:rPr lang="ja-JP" altLang="en-US" dirty="0" smtClean="0"/>
              <a:t>・デベロップメントプランは、英国都市計画におけるマスタープランで、ポリシーとよばれる短い文書群で表現される。開発行為は原則としてそのすべてが自治体によって審査される。その策定には起草段階から市民参加。デポジット（正式な案の縦覧）に入る前の段階が協議段階。市民協議の中心的メカニズムは公開審議</a:t>
            </a:r>
            <a:r>
              <a:rPr lang="en-US" altLang="ja-JP" dirty="0" smtClean="0"/>
              <a:t>/</a:t>
            </a:r>
            <a:r>
              <a:rPr lang="ja-JP" altLang="en-US" dirty="0" smtClean="0"/>
              <a:t>公開審問で、政策上の意思決定と計画上の権益調整がうまく分離されており、インスペクターのはたす役割りが大きい</a:t>
            </a:r>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ja-JP" altLang="ja-JP"/>
          </a:p>
        </p:txBody>
      </p:sp>
      <p:sp>
        <p:nvSpPr>
          <p:cNvPr id="20483" name="Rectangle 3"/>
          <p:cNvSpPr>
            <a:spLocks noGrp="1" noChangeArrowheads="1"/>
          </p:cNvSpPr>
          <p:nvPr>
            <p:ph type="body" idx="1"/>
          </p:nvPr>
        </p:nvSpPr>
        <p:spPr/>
        <p:txBody>
          <a:bodyPr/>
          <a:lstStyle/>
          <a:p>
            <a:r>
              <a:rPr lang="ja-JP" altLang="en-US" sz="2800"/>
              <a:t>・住民投票条例のうち、住民からの請求に基づいているものは２例、否決された例は３０以上に上る</a:t>
            </a:r>
          </a:p>
          <a:p>
            <a:r>
              <a:rPr lang="ja-JP" altLang="en-US" sz="2800"/>
              <a:t>広域連合は國や都道府県から直接権限委譲を受けることが可能。広域的な視点に立って「広域計画」を策定することが法的に義務づけられている。広域連合の長に対して規約変更のための要求や自治体と同様の直接請求制度が認められている。連合長の直接公選については厚生団体の警戒心が特に強い。</a:t>
            </a:r>
          </a:p>
          <a:p>
            <a:r>
              <a:rPr lang="ja-JP" altLang="en-US" sz="280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a:solidFill>
              <a:schemeClr val="tx1"/>
            </a:solidFill>
          </a:ln>
        </p:spPr>
        <p:txBody>
          <a:bodyPr/>
          <a:lstStyle/>
          <a:p>
            <a:r>
              <a:rPr lang="ja-JP" altLang="en-US"/>
              <a:t>市民参加の政治風土</a:t>
            </a:r>
          </a:p>
        </p:txBody>
      </p:sp>
      <p:sp>
        <p:nvSpPr>
          <p:cNvPr id="38915" name="Rectangle 3"/>
          <p:cNvSpPr>
            <a:spLocks noGrp="1" noChangeArrowheads="1"/>
          </p:cNvSpPr>
          <p:nvPr>
            <p:ph type="body" idx="1"/>
          </p:nvPr>
        </p:nvSpPr>
        <p:spPr/>
        <p:txBody>
          <a:bodyPr/>
          <a:lstStyle/>
          <a:p>
            <a:r>
              <a:rPr lang="ja-JP" altLang="en-US"/>
              <a:t>裁判員制度　　陪審員制度</a:t>
            </a:r>
          </a:p>
          <a:p>
            <a:r>
              <a:rPr lang="ja-JP" altLang="en-US"/>
              <a:t>納税制度　　　個人も確定申告</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a:solidFill>
              <a:schemeClr val="tx1"/>
            </a:solidFill>
          </a:ln>
        </p:spPr>
        <p:txBody>
          <a:bodyPr/>
          <a:lstStyle/>
          <a:p>
            <a:r>
              <a:rPr lang="ja-JP" altLang="en-US"/>
              <a:t>地域連携</a:t>
            </a:r>
          </a:p>
        </p:txBody>
      </p:sp>
      <p:sp>
        <p:nvSpPr>
          <p:cNvPr id="3075" name="Rectangle 3"/>
          <p:cNvSpPr>
            <a:spLocks noGrp="1" noChangeArrowheads="1"/>
          </p:cNvSpPr>
          <p:nvPr>
            <p:ph type="body" idx="1"/>
          </p:nvPr>
        </p:nvSpPr>
        <p:spPr/>
        <p:txBody>
          <a:bodyPr/>
          <a:lstStyle/>
          <a:p>
            <a:pPr>
              <a:lnSpc>
                <a:spcPct val="80000"/>
              </a:lnSpc>
            </a:pPr>
            <a:r>
              <a:rPr lang="ja-JP" altLang="en-US" sz="2400"/>
              <a:t>人生８０年どこでもそれなりの生活、大都市の高質文化が他地域でも市場メカニズムを通して享受</a:t>
            </a:r>
          </a:p>
          <a:p>
            <a:pPr>
              <a:lnSpc>
                <a:spcPct val="80000"/>
              </a:lnSpc>
            </a:pPr>
            <a:r>
              <a:rPr lang="ja-JP" altLang="en-US" sz="2400"/>
              <a:t>高次都市機能　</a:t>
            </a:r>
            <a:r>
              <a:rPr lang="en-US" altLang="ja-JP" sz="2400"/>
              <a:t>the  most advanced urban  functions</a:t>
            </a:r>
          </a:p>
          <a:p>
            <a:pPr>
              <a:lnSpc>
                <a:spcPct val="80000"/>
              </a:lnSpc>
            </a:pPr>
            <a:r>
              <a:rPr lang="ja-JP" altLang="en-US" sz="2400"/>
              <a:t>地域間競争と地域連携</a:t>
            </a:r>
          </a:p>
          <a:p>
            <a:pPr>
              <a:lnSpc>
                <a:spcPct val="80000"/>
              </a:lnSpc>
            </a:pPr>
            <a:r>
              <a:rPr lang="ja-JP" altLang="en-US" sz="2400"/>
              <a:t>アメとムチ</a:t>
            </a:r>
          </a:p>
          <a:p>
            <a:pPr>
              <a:lnSpc>
                <a:spcPct val="80000"/>
              </a:lnSpc>
            </a:pPr>
            <a:r>
              <a:rPr lang="ja-JP" altLang="en-US" sz="2400"/>
              <a:t>ダイオキシン域内処理　　２４時間連続稼働の大型焼却炉を前提　２５万人規模</a:t>
            </a:r>
          </a:p>
          <a:p>
            <a:pPr>
              <a:lnSpc>
                <a:spcPct val="80000"/>
              </a:lnSpc>
            </a:pPr>
            <a:r>
              <a:rPr lang="ja-JP" altLang="en-US" sz="2400"/>
              <a:t>　　　　　　　　　　　　　　　　　介護保険等）</a:t>
            </a:r>
          </a:p>
          <a:p>
            <a:pPr>
              <a:lnSpc>
                <a:spcPct val="80000"/>
              </a:lnSpc>
            </a:pPr>
            <a:r>
              <a:rPr lang="ja-JP" altLang="en-US" sz="2400"/>
              <a:t>日本経済新聞社調査　高（低）負担・高（低）サービス</a:t>
            </a:r>
          </a:p>
          <a:p>
            <a:pPr>
              <a:lnSpc>
                <a:spcPct val="80000"/>
              </a:lnSpc>
            </a:pPr>
            <a:r>
              <a:rPr lang="ja-JP" altLang="en-US" sz="2400"/>
              <a:t>道路整備　観光</a:t>
            </a:r>
          </a:p>
          <a:p>
            <a:pPr>
              <a:lnSpc>
                <a:spcPct val="80000"/>
              </a:lnSpc>
            </a:pPr>
            <a:r>
              <a:rPr lang="ja-JP" altLang="en-US" sz="2400"/>
              <a:t>山口県のように　大都市がなく　人口１０～１５万人の都市が並んでいる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solidFill>
            <a:srgbClr val="FFFF00"/>
          </a:solidFill>
        </p:spPr>
        <p:txBody>
          <a:bodyPr>
            <a:normAutofit fontScale="90000"/>
          </a:bodyPr>
          <a:lstStyle/>
          <a:p>
            <a:r>
              <a:rPr lang="ja-JP" altLang="en-US" b="1" dirty="0" smtClean="0"/>
              <a:t>全国市町村の５分の１余で高齢者が減少</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lang="ja-JP" altLang="en-US" dirty="0" smtClean="0"/>
              <a:t>少子高齢化が急速に進むなかで、６５歳以上の高齢者が減少するという状況が全国の市区町村の５分の１余りに広がっている。</a:t>
            </a:r>
            <a:endParaRPr lang="en-US" altLang="ja-JP" dirty="0" smtClean="0"/>
          </a:p>
          <a:p>
            <a:r>
              <a:rPr lang="ja-JP" altLang="en-US" dirty="0" smtClean="0"/>
              <a:t>こうした市町村は、平成１５年までの５年間と比べるとおよそ２０倍、平成２０年までと比べておよそ２倍に増えている。</a:t>
            </a:r>
            <a:br>
              <a:rPr lang="ja-JP" altLang="en-US" dirty="0" smtClean="0"/>
            </a:br>
            <a:r>
              <a:rPr lang="ja-JP" altLang="en-US" dirty="0" smtClean="0"/>
              <a:t>人口がすでに減り始めている地域で、</a:t>
            </a:r>
            <a:r>
              <a:rPr lang="ja-JP" altLang="en-US" sz="3900" dirty="0" smtClean="0">
                <a:solidFill>
                  <a:srgbClr val="FF0000"/>
                </a:solidFill>
              </a:rPr>
              <a:t>高齢者が減少していくと</a:t>
            </a:r>
            <a:r>
              <a:rPr lang="ja-JP" altLang="en-US" dirty="0" smtClean="0"/>
              <a:t>、介護や医療など</a:t>
            </a:r>
            <a:r>
              <a:rPr lang="ja-JP" altLang="en-US" sz="4000" dirty="0" smtClean="0">
                <a:solidFill>
                  <a:srgbClr val="FF0000"/>
                </a:solidFill>
              </a:rPr>
              <a:t>社会保障分野の雇用が減り</a:t>
            </a:r>
            <a:r>
              <a:rPr lang="ja-JP" altLang="en-US" dirty="0" smtClean="0"/>
              <a:t>、金融機関や小売業などにも影響が出て若者の流出に歯止めがかからない事態が予想され、将来的には存立が危ぶまれる自治体も出てくることが懸念される。</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chemeClr val="tx1"/>
            </a:solidFill>
          </a:ln>
        </p:spPr>
        <p:txBody>
          <a:bodyPr/>
          <a:lstStyle/>
          <a:p>
            <a:r>
              <a:rPr lang="ja-JP" altLang="en-US"/>
              <a:t>地方分権</a:t>
            </a:r>
          </a:p>
        </p:txBody>
      </p:sp>
      <p:sp>
        <p:nvSpPr>
          <p:cNvPr id="4099" name="Rectangle 3"/>
          <p:cNvSpPr>
            <a:spLocks noGrp="1" noChangeArrowheads="1"/>
          </p:cNvSpPr>
          <p:nvPr>
            <p:ph type="body" idx="1"/>
          </p:nvPr>
        </p:nvSpPr>
        <p:spPr>
          <a:xfrm>
            <a:off x="457200" y="1600200"/>
            <a:ext cx="8507413" cy="5257800"/>
          </a:xfrm>
        </p:spPr>
        <p:txBody>
          <a:bodyPr/>
          <a:lstStyle/>
          <a:p>
            <a:pPr>
              <a:lnSpc>
                <a:spcPct val="90000"/>
              </a:lnSpc>
            </a:pPr>
            <a:r>
              <a:rPr lang="en-US" altLang="ja-JP" sz="2800"/>
              <a:t>←</a:t>
            </a:r>
            <a:r>
              <a:rPr lang="ja-JP" altLang="en-US" sz="2800"/>
              <a:t>　国の業務への限定論　　国土基盤（道路、鉄道、病院、学校等）</a:t>
            </a:r>
          </a:p>
          <a:p>
            <a:pPr>
              <a:lnSpc>
                <a:spcPct val="90000"/>
              </a:lnSpc>
            </a:pPr>
            <a:r>
              <a:rPr lang="ja-JP" altLang="en-US" sz="2800"/>
              <a:t>国、行政の施設以外の民間病院、学校、水田等　更には個人の庭、ベランダ等　小学校（プール付き）、</a:t>
            </a:r>
          </a:p>
          <a:p>
            <a:pPr>
              <a:lnSpc>
                <a:spcPct val="90000"/>
              </a:lnSpc>
            </a:pPr>
            <a:r>
              <a:rPr lang="ja-JP" altLang="en-US" sz="2800"/>
              <a:t>郵便局　</a:t>
            </a:r>
            <a:r>
              <a:rPr lang="en-US" altLang="ja-JP" sz="2800"/>
              <a:t>25000</a:t>
            </a:r>
            <a:r>
              <a:rPr lang="ja-JP" altLang="en-US" sz="2800"/>
              <a:t>　唯一の無局村富山県船橋村に簡易郵便局１９９４年設置</a:t>
            </a:r>
          </a:p>
          <a:p>
            <a:pPr>
              <a:lnSpc>
                <a:spcPct val="90000"/>
              </a:lnSpc>
            </a:pPr>
            <a:r>
              <a:rPr lang="ja-JP" altLang="en-US" sz="2800"/>
              <a:t>交番</a:t>
            </a:r>
            <a:r>
              <a:rPr lang="en-US" altLang="ja-JP" sz="2800"/>
              <a:t>15000</a:t>
            </a:r>
            <a:r>
              <a:rPr lang="ja-JP" altLang="en-US" sz="2800"/>
              <a:t>　　</a:t>
            </a:r>
          </a:p>
          <a:p>
            <a:pPr>
              <a:lnSpc>
                <a:spcPct val="90000"/>
              </a:lnSpc>
            </a:pPr>
            <a:r>
              <a:rPr lang="ja-JP" altLang="en-US" sz="2800"/>
              <a:t>農協</a:t>
            </a:r>
            <a:r>
              <a:rPr lang="en-US" altLang="ja-JP" sz="2800"/>
              <a:t>1800</a:t>
            </a:r>
          </a:p>
          <a:p>
            <a:pPr>
              <a:lnSpc>
                <a:spcPct val="90000"/>
              </a:lnSpc>
            </a:pPr>
            <a:r>
              <a:rPr lang="ja-JP" altLang="en-US" sz="2800"/>
              <a:t>本屋</a:t>
            </a:r>
            <a:r>
              <a:rPr lang="en-US" altLang="ja-JP" sz="2800"/>
              <a:t>22000</a:t>
            </a:r>
            <a:r>
              <a:rPr lang="ja-JP" altLang="en-US" sz="2800"/>
              <a:t>店（取次５０社、出版社</a:t>
            </a:r>
            <a:r>
              <a:rPr lang="en-US" altLang="ja-JP" sz="2800"/>
              <a:t>4000</a:t>
            </a:r>
            <a:r>
              <a:rPr lang="ja-JP" altLang="en-US" sz="2800"/>
              <a:t>社、売上規模２兆６千億円）　７５年名古屋の三洋堂書店が第一号の郊外店　１万店出店１万店閉鎖</a:t>
            </a:r>
          </a:p>
          <a:p>
            <a:pPr>
              <a:lnSpc>
                <a:spcPct val="90000"/>
              </a:lnSpc>
            </a:pPr>
            <a:r>
              <a:rPr lang="ja-JP" altLang="en-US" sz="2800"/>
              <a:t>温泉地</a:t>
            </a:r>
            <a:r>
              <a:rPr lang="en-US" altLang="ja-JP" sz="2800"/>
              <a:t>2565</a:t>
            </a:r>
            <a:r>
              <a:rPr lang="ja-JP" altLang="en-US" sz="2800"/>
              <a:t>箇所（源泉</a:t>
            </a:r>
            <a:r>
              <a:rPr lang="en-US" altLang="ja-JP" sz="2800"/>
              <a:t>25455</a:t>
            </a:r>
            <a:r>
              <a:rPr lang="ja-JP" altLang="en-US" sz="2800"/>
              <a:t>箇所）</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solidFill>
            <a:srgbClr val="FFFF00"/>
          </a:solidFill>
          <a:ln>
            <a:solidFill>
              <a:schemeClr val="tx1"/>
            </a:solidFill>
          </a:ln>
        </p:spPr>
        <p:txBody>
          <a:bodyPr/>
          <a:lstStyle/>
          <a:p>
            <a:r>
              <a:rPr lang="ja-JP" altLang="en-US" sz="4000" dirty="0"/>
              <a:t>「地方分権のための地方財政改革」　　</a:t>
            </a:r>
            <a:br>
              <a:rPr lang="ja-JP" altLang="en-US" sz="4000" dirty="0"/>
            </a:br>
            <a:r>
              <a:rPr lang="ja-JP" altLang="en-US" sz="4000" dirty="0"/>
              <a:t>吉田和男　　有斐閣選書</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FFFF00"/>
          </a:solidFill>
          <a:ln>
            <a:solidFill>
              <a:schemeClr val="tx1"/>
            </a:solidFill>
          </a:ln>
        </p:spPr>
        <p:txBody>
          <a:bodyPr/>
          <a:lstStyle/>
          <a:p>
            <a:r>
              <a:rPr lang="ja-JP" altLang="en-US" dirty="0"/>
              <a:t>税制の歴史</a:t>
            </a:r>
          </a:p>
        </p:txBody>
      </p:sp>
      <p:sp>
        <p:nvSpPr>
          <p:cNvPr id="22531" name="Rectangle 3"/>
          <p:cNvSpPr>
            <a:spLocks noGrp="1" noChangeArrowheads="1"/>
          </p:cNvSpPr>
          <p:nvPr>
            <p:ph type="body" idx="1"/>
          </p:nvPr>
        </p:nvSpPr>
        <p:spPr/>
        <p:txBody>
          <a:bodyPr/>
          <a:lstStyle/>
          <a:p>
            <a:r>
              <a:rPr lang="ja-JP" altLang="en-US"/>
              <a:t>・本格的な所得税は昭和１５年（満州事変から戦時体制に移行）、それまでは地租、酒、タバコを中心とした間接税、中央が地方を収奪することはなかった。</a:t>
            </a:r>
          </a:p>
          <a:p>
            <a:r>
              <a:rPr lang="ja-JP" altLang="en-US"/>
              <a:t>戦後、貯蓄は東京の金融機関に集められ、産業基盤を支えるインフラ整備に中心的に使われた。</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a:solidFill>
              <a:schemeClr val="tx1"/>
            </a:solidFill>
          </a:ln>
        </p:spPr>
        <p:txBody>
          <a:bodyPr/>
          <a:lstStyle/>
          <a:p>
            <a:r>
              <a:rPr lang="ja-JP" altLang="en-US"/>
              <a:t>補助金の活用</a:t>
            </a:r>
          </a:p>
        </p:txBody>
      </p:sp>
      <p:sp>
        <p:nvSpPr>
          <p:cNvPr id="23555" name="Rectangle 3"/>
          <p:cNvSpPr>
            <a:spLocks noGrp="1" noChangeArrowheads="1"/>
          </p:cNvSpPr>
          <p:nvPr>
            <p:ph type="body" idx="1"/>
          </p:nvPr>
        </p:nvSpPr>
        <p:spPr/>
        <p:txBody>
          <a:bodyPr/>
          <a:lstStyle/>
          <a:p>
            <a:r>
              <a:rPr lang="ja-JP" altLang="en-US">
                <a:solidFill>
                  <a:srgbClr val="FF0000"/>
                </a:solidFill>
              </a:rPr>
              <a:t>明治政府の地方自治は市町村自治</a:t>
            </a:r>
            <a:r>
              <a:rPr lang="ja-JP" altLang="en-US"/>
              <a:t>であり、</a:t>
            </a:r>
            <a:r>
              <a:rPr lang="ja-JP" altLang="en-US">
                <a:solidFill>
                  <a:srgbClr val="FF0000"/>
                </a:solidFill>
              </a:rPr>
              <a:t>都道府県は内務省の出先機関</a:t>
            </a:r>
          </a:p>
          <a:p>
            <a:r>
              <a:rPr lang="ja-JP" altLang="en-US"/>
              <a:t>戦後、中央政府は自らの仕事の実施機関を失い、地方公共団体も行政を行うにも財源が調達できなかった。</a:t>
            </a:r>
          </a:p>
          <a:p>
            <a:r>
              <a:rPr lang="ja-JP" altLang="en-US"/>
              <a:t>結局戦前と同じ機能を果たすための制度、補助金の活用である。</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a:solidFill>
              <a:schemeClr val="tx1"/>
            </a:solidFill>
          </a:ln>
        </p:spPr>
        <p:txBody>
          <a:bodyPr/>
          <a:lstStyle/>
          <a:p>
            <a:r>
              <a:rPr lang="ja-JP" altLang="en-US"/>
              <a:t>自治体の対応</a:t>
            </a:r>
          </a:p>
        </p:txBody>
      </p:sp>
      <p:sp>
        <p:nvSpPr>
          <p:cNvPr id="24579" name="Rectangle 3"/>
          <p:cNvSpPr>
            <a:spLocks noGrp="1" noChangeArrowheads="1"/>
          </p:cNvSpPr>
          <p:nvPr>
            <p:ph type="body" idx="1"/>
          </p:nvPr>
        </p:nvSpPr>
        <p:spPr/>
        <p:txBody>
          <a:bodyPr/>
          <a:lstStyle/>
          <a:p>
            <a:pPr>
              <a:lnSpc>
                <a:spcPct val="80000"/>
              </a:lnSpc>
            </a:pPr>
            <a:r>
              <a:rPr lang="ja-JP" altLang="en-US" sz="2800"/>
              <a:t>首長からすれば、住民説得、課税強化よりも、補助金や交付税をもらってくるほうが楽で効率的。</a:t>
            </a:r>
          </a:p>
          <a:p>
            <a:pPr>
              <a:lnSpc>
                <a:spcPct val="80000"/>
              </a:lnSpc>
            </a:pPr>
            <a:r>
              <a:rPr lang="ja-JP" altLang="en-US" sz="2800"/>
              <a:t>地方公共団体職員は、使途非限定の交付税より限定の補助金を望む。</a:t>
            </a:r>
          </a:p>
          <a:p>
            <a:pPr>
              <a:lnSpc>
                <a:spcPct val="80000"/>
              </a:lnSpc>
            </a:pPr>
            <a:r>
              <a:rPr lang="ja-JP" altLang="en-US" sz="2800"/>
              <a:t>交付税の算定基準に補助金の裏負担が含まれるため、財政力の弱い自治体ほど自己負担が少なくなる。</a:t>
            </a:r>
          </a:p>
          <a:p>
            <a:pPr>
              <a:lnSpc>
                <a:spcPct val="80000"/>
              </a:lnSpc>
            </a:pPr>
            <a:r>
              <a:rPr lang="ja-JP" altLang="en-US" sz="2800"/>
              <a:t>地方単独事業は、地方債の起債を認めると、その元利払いの相当部分を交付税で面倒見るので、地方はほとんど負担無しに公共施設を手に入れることになっていた。</a:t>
            </a:r>
          </a:p>
          <a:p>
            <a:pPr>
              <a:lnSpc>
                <a:spcPct val="80000"/>
              </a:lnSpc>
            </a:pPr>
            <a:endParaRPr lang="en-US" altLang="ja-JP" sz="2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a:solidFill>
              <a:schemeClr val="tx1"/>
            </a:solidFill>
          </a:ln>
        </p:spPr>
        <p:txBody>
          <a:bodyPr/>
          <a:lstStyle/>
          <a:p>
            <a:r>
              <a:rPr lang="ja-JP" altLang="en-US" dirty="0"/>
              <a:t>地方交付税制度の変質</a:t>
            </a:r>
          </a:p>
        </p:txBody>
      </p:sp>
      <p:sp>
        <p:nvSpPr>
          <p:cNvPr id="25603" name="Rectangle 3"/>
          <p:cNvSpPr>
            <a:spLocks noGrp="1" noChangeArrowheads="1"/>
          </p:cNvSpPr>
          <p:nvPr>
            <p:ph type="body" idx="1"/>
          </p:nvPr>
        </p:nvSpPr>
        <p:spPr>
          <a:xfrm>
            <a:off x="457200" y="1600200"/>
            <a:ext cx="8229600" cy="5068888"/>
          </a:xfrm>
        </p:spPr>
        <p:txBody>
          <a:bodyPr/>
          <a:lstStyle/>
          <a:p>
            <a:pPr>
              <a:lnSpc>
                <a:spcPct val="80000"/>
              </a:lnSpc>
            </a:pPr>
            <a:r>
              <a:rPr lang="ja-JP" altLang="en-US" sz="2400" dirty="0"/>
              <a:t>不足額があるときは特別会計が借入を行い、交付する。この借入は将来の交付税の収入によって返済される。国と地方が折半で元利払いが行われるが、地方の分も交付税の中で行われるために、地方公共団体が増税して返済するわけではない。</a:t>
            </a:r>
          </a:p>
          <a:p>
            <a:pPr>
              <a:lnSpc>
                <a:spcPct val="80000"/>
              </a:lnSpc>
            </a:pPr>
            <a:r>
              <a:rPr lang="ja-JP" altLang="en-US" sz="2400" dirty="0">
                <a:solidFill>
                  <a:srgbClr val="FF0000"/>
                </a:solidFill>
              </a:rPr>
              <a:t>高度経済成長の結果、地方交付税が余ると、ナショナルミニマムの実現でスタートした交付税は、基準財政需要の計算の対象となる項目を増やして対応。</a:t>
            </a:r>
          </a:p>
          <a:p>
            <a:pPr>
              <a:lnSpc>
                <a:spcPct val="80000"/>
              </a:lnSpc>
            </a:pPr>
            <a:r>
              <a:rPr lang="ja-JP" altLang="en-US" sz="2400" dirty="0"/>
              <a:t>バブル期には、交付金制度に異変が発生、</a:t>
            </a:r>
            <a:r>
              <a:rPr lang="ja-JP" altLang="en-US" sz="2400" dirty="0">
                <a:solidFill>
                  <a:srgbClr val="FF0000"/>
                </a:solidFill>
              </a:rPr>
              <a:t>巨額の余剰金</a:t>
            </a:r>
            <a:r>
              <a:rPr lang="ja-JP" altLang="en-US" sz="2400" dirty="0"/>
              <a:t>（</a:t>
            </a:r>
            <a:r>
              <a:rPr lang="en-US" altLang="ja-JP" sz="2400" dirty="0"/>
              <a:t>H</a:t>
            </a:r>
            <a:r>
              <a:rPr lang="ja-JP" altLang="en-US" sz="2400" dirty="0"/>
              <a:t>元２．３兆、</a:t>
            </a:r>
            <a:r>
              <a:rPr lang="en-US" altLang="ja-JP" sz="2400" dirty="0"/>
              <a:t>H</a:t>
            </a:r>
            <a:r>
              <a:rPr lang="ja-JP" altLang="en-US" sz="2400" dirty="0"/>
              <a:t>２は３．５兆、</a:t>
            </a:r>
            <a:r>
              <a:rPr lang="en-US" altLang="ja-JP" sz="2400" dirty="0"/>
              <a:t>H</a:t>
            </a:r>
            <a:r>
              <a:rPr lang="ja-JP" altLang="en-US" sz="2400" dirty="0"/>
              <a:t>３は、３．７兆、</a:t>
            </a:r>
            <a:r>
              <a:rPr lang="en-US" altLang="ja-JP" sz="2400" dirty="0"/>
              <a:t>H</a:t>
            </a:r>
            <a:r>
              <a:rPr lang="ja-JP" altLang="en-US" sz="2400" dirty="0"/>
              <a:t>４は２．４兆円）</a:t>
            </a:r>
          </a:p>
          <a:p>
            <a:pPr>
              <a:lnSpc>
                <a:spcPct val="80000"/>
              </a:lnSpc>
            </a:pPr>
            <a:r>
              <a:rPr lang="ja-JP" altLang="en-US" sz="2400" dirty="0"/>
              <a:t>地方財政が貧しかった時代には大きな役割を果たした交付税も税収が拡大すると逆に地方財政を拡大させるのもとなった。バブル期には、地方単独事業のための地方債の元利払いを交付金で措置することとなった。</a:t>
            </a:r>
          </a:p>
          <a:p>
            <a:pPr>
              <a:lnSpc>
                <a:spcPct val="80000"/>
              </a:lnSpc>
            </a:pPr>
            <a:endParaRPr lang="en-US" altLang="ja-JP"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38100">
            <a:solidFill>
              <a:schemeClr val="tx1"/>
            </a:solidFill>
          </a:ln>
        </p:spPr>
        <p:txBody>
          <a:bodyPr/>
          <a:lstStyle/>
          <a:p>
            <a:r>
              <a:rPr lang="ja-JP" altLang="en-US" dirty="0"/>
              <a:t>歳出拡大のメカニズム</a:t>
            </a:r>
          </a:p>
        </p:txBody>
      </p:sp>
      <p:sp>
        <p:nvSpPr>
          <p:cNvPr id="26627" name="Rectangle 3"/>
          <p:cNvSpPr>
            <a:spLocks noGrp="1" noChangeArrowheads="1"/>
          </p:cNvSpPr>
          <p:nvPr>
            <p:ph type="body" idx="1"/>
          </p:nvPr>
        </p:nvSpPr>
        <p:spPr/>
        <p:txBody>
          <a:bodyPr/>
          <a:lstStyle/>
          <a:p>
            <a:pPr>
              <a:lnSpc>
                <a:spcPct val="80000"/>
              </a:lnSpc>
            </a:pPr>
            <a:r>
              <a:rPr lang="ja-JP" altLang="en-US" sz="2800" dirty="0"/>
              <a:t>地方交付税は、原理的に余ることが予定。あくまで経過措置。いずれは消滅する制度。存在するにしてもごく限られた地域（離島、山間部）</a:t>
            </a:r>
          </a:p>
          <a:p>
            <a:pPr>
              <a:lnSpc>
                <a:spcPct val="80000"/>
              </a:lnSpc>
            </a:pPr>
            <a:r>
              <a:rPr lang="ja-JP" altLang="en-US" sz="2800" dirty="0"/>
              <a:t>現実には基準財政需要額（ナショナルミニマム）を収入額と同じテンポで拡大させた</a:t>
            </a:r>
          </a:p>
          <a:p>
            <a:pPr>
              <a:lnSpc>
                <a:spcPct val="80000"/>
              </a:lnSpc>
            </a:pPr>
            <a:r>
              <a:rPr lang="ja-JP" altLang="en-US" sz="2800" dirty="0"/>
              <a:t>地方公共団体行政は、国が支援してまでどうしても維持しなければならない分野に限定されていない。直接個人の生活に影響分野が大きく、いくら多くても多すぎることはないような分野もある。住民の税負担との比較考慮で選択されるべき分野が多い。</a:t>
            </a:r>
          </a:p>
          <a:p>
            <a:pPr>
              <a:lnSpc>
                <a:spcPct val="80000"/>
              </a:lnSpc>
            </a:pPr>
            <a:r>
              <a:rPr lang="ja-JP" altLang="en-US" sz="2800" dirty="0"/>
              <a:t>目標とした水準を達せした後も歳出を拡大することは国民に過剰な負担を強いることになる。</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w="38100">
            <a:solidFill>
              <a:schemeClr val="tx1"/>
            </a:solidFill>
          </a:ln>
        </p:spPr>
        <p:txBody>
          <a:bodyPr/>
          <a:lstStyle/>
          <a:p>
            <a:r>
              <a:rPr lang="ja-JP" altLang="en-US" dirty="0"/>
              <a:t>市町村合併</a:t>
            </a:r>
          </a:p>
        </p:txBody>
      </p:sp>
      <p:sp>
        <p:nvSpPr>
          <p:cNvPr id="27651" name="Rectangle 3"/>
          <p:cNvSpPr>
            <a:spLocks noGrp="1" noChangeArrowheads="1"/>
          </p:cNvSpPr>
          <p:nvPr>
            <p:ph type="body" idx="1"/>
          </p:nvPr>
        </p:nvSpPr>
        <p:spPr>
          <a:xfrm>
            <a:off x="250825" y="1628775"/>
            <a:ext cx="8893175" cy="5229225"/>
          </a:xfrm>
        </p:spPr>
        <p:txBody>
          <a:bodyPr/>
          <a:lstStyle/>
          <a:p>
            <a:pPr>
              <a:lnSpc>
                <a:spcPct val="80000"/>
              </a:lnSpc>
            </a:pPr>
            <a:r>
              <a:rPr lang="ja-JP" altLang="en-US" dirty="0">
                <a:solidFill>
                  <a:srgbClr val="FF0000"/>
                </a:solidFill>
              </a:rPr>
              <a:t>固定資産税の評価額を高めると自動的に交付税は減額</a:t>
            </a:r>
            <a:r>
              <a:rPr lang="ja-JP" altLang="en-US" dirty="0"/>
              <a:t>されるしくみで、遺留分を除いて、地方に独自の行政をおこなうインセンティブがない。</a:t>
            </a:r>
          </a:p>
          <a:p>
            <a:pPr>
              <a:lnSpc>
                <a:spcPct val="80000"/>
              </a:lnSpc>
            </a:pPr>
            <a:r>
              <a:rPr lang="ja-JP" altLang="en-US" dirty="0"/>
              <a:t>消費税は地域によって税率をかえることができないので地方税としては不適当な税制。しかも付加価値割で分配する交付税であり、富裕団体をより富ましたに過ぎない。もっとも共同税と割り切れば交付税よりははるかにまし。</a:t>
            </a:r>
          </a:p>
          <a:p>
            <a:pPr>
              <a:lnSpc>
                <a:spcPct val="80000"/>
              </a:lnSpc>
            </a:pPr>
            <a:r>
              <a:rPr lang="ja-JP" altLang="en-US" dirty="0"/>
              <a:t>富裕団体と貧困団体の間に格差が生じてもやむを得ないとの認識を持つことがまず第一。</a:t>
            </a:r>
            <a:r>
              <a:rPr lang="ja-JP" altLang="en-US" dirty="0">
                <a:solidFill>
                  <a:srgbClr val="FF0000"/>
                </a:solidFill>
              </a:rPr>
              <a:t>貧困団体はその条件の中で行政を行うことがそもそも自治の考えである。</a:t>
            </a:r>
          </a:p>
          <a:p>
            <a:pPr>
              <a:lnSpc>
                <a:spcPct val="80000"/>
              </a:lnSpc>
            </a:pPr>
            <a:endParaRPr lang="ja-JP" altLang="en-US" sz="2000" dirty="0"/>
          </a:p>
          <a:p>
            <a:pPr>
              <a:lnSpc>
                <a:spcPct val="80000"/>
              </a:lnSpc>
            </a:pPr>
            <a:endParaRPr lang="en-US" altLang="ja-JP"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336704"/>
          </a:xfrm>
        </p:spPr>
        <p:txBody>
          <a:bodyPr>
            <a:normAutofit fontScale="92500" lnSpcReduction="10000"/>
          </a:bodyPr>
          <a:lstStyle/>
          <a:p>
            <a:pPr>
              <a:lnSpc>
                <a:spcPct val="80000"/>
              </a:lnSpc>
            </a:pPr>
            <a:r>
              <a:rPr lang="ja-JP" altLang="en-US" dirty="0" smtClean="0"/>
              <a:t>貧困団体が十分な行政を行うことができるようになるところまで地方組織を再編することが必要。そもそも</a:t>
            </a:r>
            <a:r>
              <a:rPr lang="ja-JP" altLang="en-US" dirty="0" smtClean="0">
                <a:solidFill>
                  <a:srgbClr val="FF0000"/>
                </a:solidFill>
              </a:rPr>
              <a:t>３０００強の団体のほとんどが交付団体であるということが、制度の欠陥</a:t>
            </a:r>
            <a:r>
              <a:rPr lang="ja-JP" altLang="en-US" dirty="0" smtClean="0"/>
              <a:t>（人口割りではどうか？）</a:t>
            </a:r>
          </a:p>
          <a:p>
            <a:pPr>
              <a:lnSpc>
                <a:spcPct val="80000"/>
              </a:lnSpc>
            </a:pPr>
            <a:r>
              <a:rPr lang="ja-JP" altLang="en-US" dirty="0" smtClean="0"/>
              <a:t>地方交付税制度の問題点は、基準財政需要の査定が入っていること。</a:t>
            </a:r>
            <a:r>
              <a:rPr lang="ja-JP" altLang="en-US" dirty="0" smtClean="0">
                <a:solidFill>
                  <a:srgbClr val="FF0000"/>
                </a:solidFill>
              </a:rPr>
              <a:t>自治省の自由裁量が入る余地が少なくない。地方自治を阻害する最大の問題。</a:t>
            </a:r>
          </a:p>
          <a:p>
            <a:pPr>
              <a:lnSpc>
                <a:spcPct val="80000"/>
              </a:lnSpc>
            </a:pPr>
            <a:r>
              <a:rPr lang="ja-JP" altLang="en-US" dirty="0" smtClean="0"/>
              <a:t>財政力の調整を行うので有れば、経済力の大きさによる歳入の差を補正するというのがごく常識的な資金移転の方法である。</a:t>
            </a:r>
            <a:endParaRPr lang="en-US" altLang="ja-JP" dirty="0" smtClean="0"/>
          </a:p>
          <a:p>
            <a:pPr>
              <a:lnSpc>
                <a:spcPct val="80000"/>
              </a:lnSpc>
            </a:pPr>
            <a:r>
              <a:rPr lang="ja-JP" altLang="en-US" dirty="0" smtClean="0"/>
              <a:t>交付税がほとんどない大阪府や愛知県の</a:t>
            </a:r>
            <a:r>
              <a:rPr lang="en-US" altLang="ja-JP" dirty="0" smtClean="0"/>
              <a:t>H</a:t>
            </a:r>
            <a:r>
              <a:rPr lang="ja-JP" altLang="en-US" dirty="0" smtClean="0"/>
              <a:t>７年度の一人当たりの一般財源の額は１３万円程度。交付税に大きく依存している高知県、鳥取県、島年県などの一人当たりの一般財源は３０万円を超えている</a:t>
            </a:r>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476250"/>
            <a:ext cx="8229600" cy="6381750"/>
          </a:xfrm>
        </p:spPr>
        <p:txBody>
          <a:bodyPr>
            <a:normAutofit/>
          </a:bodyPr>
          <a:lstStyle/>
          <a:p>
            <a:pPr>
              <a:lnSpc>
                <a:spcPct val="80000"/>
              </a:lnSpc>
            </a:pPr>
            <a:r>
              <a:rPr lang="ja-JP" altLang="en-US" sz="3600" dirty="0"/>
              <a:t>所得分配策であっても、効率性を全く無視すると、長期的にみた場合、所得分配の目的すら達成できなくなる。公共投資を継続することで、所得水準の低い地域の社会資本は整備されてきたが、その地域の生産性が高まったとはいえない。公共投資の拡大が短期的に地方経済の需要を高めたとしても、生産性の上昇に結びついているとは言い難いのが現状。四半世紀以上にわたって地方は社会資本を充実させ続けてきたが、都市部との所得格差、生産性格差はいっこうに縮まっていない事実がこれを物語って</a:t>
            </a:r>
            <a:r>
              <a:rPr lang="ja-JP" altLang="en-US" sz="3600" dirty="0" smtClean="0"/>
              <a:t>いる</a:t>
            </a:r>
            <a:endParaRPr lang="ja-JP" alt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253" t="35846" r="59327" b="33685"/>
          <a:stretch>
            <a:fillRect/>
          </a:stretch>
        </p:blipFill>
        <p:spPr bwMode="auto">
          <a:xfrm>
            <a:off x="18553" y="188640"/>
            <a:ext cx="8945935" cy="54006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260648"/>
            <a:ext cx="8229600" cy="5822107"/>
          </a:xfrm>
        </p:spPr>
        <p:txBody>
          <a:bodyPr>
            <a:normAutofit lnSpcReduction="10000"/>
          </a:bodyPr>
          <a:lstStyle/>
          <a:p>
            <a:pPr>
              <a:lnSpc>
                <a:spcPct val="80000"/>
              </a:lnSpc>
            </a:pPr>
            <a:r>
              <a:rPr lang="ja-JP" altLang="en-US" dirty="0" smtClean="0"/>
              <a:t>さらに、生産性の最も低い産業の一つである建設業を通じて経済資源を投入した結果、その地域の生産性上昇の機会をすっかり奪ってしまった可能性もある。</a:t>
            </a:r>
            <a:r>
              <a:rPr lang="en-US" altLang="ja-JP" dirty="0" smtClean="0"/>
              <a:t>1980</a:t>
            </a:r>
            <a:r>
              <a:rPr lang="ja-JP" altLang="en-US" dirty="0" smtClean="0"/>
              <a:t>年から</a:t>
            </a:r>
            <a:r>
              <a:rPr lang="en-US" altLang="ja-JP" dirty="0" smtClean="0"/>
              <a:t>1998</a:t>
            </a:r>
            <a:r>
              <a:rPr lang="ja-JP" altLang="en-US" dirty="0" smtClean="0"/>
              <a:t>年の約</a:t>
            </a:r>
            <a:r>
              <a:rPr lang="en-US" altLang="ja-JP" dirty="0" smtClean="0"/>
              <a:t>20</a:t>
            </a:r>
            <a:r>
              <a:rPr lang="ja-JP" altLang="en-US" dirty="0" smtClean="0"/>
              <a:t>年間に、公共投資を担う建設業の労働生産性はわずか</a:t>
            </a:r>
            <a:r>
              <a:rPr lang="en-US" altLang="ja-JP" dirty="0" smtClean="0"/>
              <a:t>7%</a:t>
            </a:r>
            <a:r>
              <a:rPr lang="ja-JP" altLang="en-US" dirty="0" smtClean="0"/>
              <a:t>しか上昇していない。</a:t>
            </a:r>
          </a:p>
          <a:p>
            <a:pPr>
              <a:lnSpc>
                <a:spcPct val="80000"/>
              </a:lnSpc>
            </a:pPr>
            <a:r>
              <a:rPr lang="ja-JP" altLang="en-US" dirty="0" smtClean="0"/>
              <a:t>その間に賃金水準は</a:t>
            </a:r>
            <a:r>
              <a:rPr lang="en-US" altLang="ja-JP" dirty="0" smtClean="0"/>
              <a:t>68%</a:t>
            </a:r>
            <a:r>
              <a:rPr lang="ja-JP" altLang="en-US" dirty="0" smtClean="0"/>
              <a:t>増加し、そのほとんどが価格に転嫁されたために、建設業のデフレターは高い上昇（</a:t>
            </a:r>
            <a:r>
              <a:rPr lang="en-US" altLang="ja-JP" dirty="0" smtClean="0"/>
              <a:t>61%</a:t>
            </a:r>
            <a:r>
              <a:rPr lang="ja-JP" altLang="en-US" dirty="0" smtClean="0"/>
              <a:t>）を見せている。低い生産性にもかかわらず賃金が割高に設定されたために、同地域全体の賃金が高止まりし、企業進出を阻んだ可能性もある。非効率な財政支出が地方経済の成長機会を奪ったのである。従来型の所得移転を止めることが地方の発展に必要であることを強調すべき。</a:t>
            </a:r>
          </a:p>
          <a:p>
            <a:endParaRPr kumimoji="1" lang="ja-JP"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333375"/>
            <a:ext cx="8229600" cy="6264275"/>
          </a:xfrm>
        </p:spPr>
        <p:txBody>
          <a:bodyPr/>
          <a:lstStyle/>
          <a:p>
            <a:r>
              <a:rPr lang="ja-JP" altLang="en-US" sz="2800"/>
              <a:t>中央集権的国家構造のもとで、国を発展させ、生産性を向上させるには、企業を都市に集め、人や物を吸収する政策を採るのは必然であり、そのために、都市が発展し、地方は衰退するのは当然の帰結といえる。</a:t>
            </a:r>
          </a:p>
          <a:p>
            <a:r>
              <a:rPr lang="ja-JP" altLang="en-US" sz="2800"/>
              <a:t>そして、地方の反乱を抑えるために、また、地方の格差をなくすためにも、全国一律の最低限のサービスが受けられるように、地方交付税制度が設けられ、また、産業の都市集中化から就業機会と所得の損失を補填するために公共事業を地方に配分するという構造が戦後続いてきた。また、政治構造でも、地方選出を優遇したものになって、一票の格差の拡大をも容認してきたといえるかもしれない。</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3528" y="274638"/>
            <a:ext cx="8568952" cy="1143000"/>
          </a:xfrm>
          <a:noFill/>
          <a:ln w="38100">
            <a:solidFill>
              <a:schemeClr val="tx1"/>
            </a:solidFill>
          </a:ln>
        </p:spPr>
        <p:txBody>
          <a:bodyPr>
            <a:normAutofit fontScale="90000"/>
          </a:bodyPr>
          <a:lstStyle/>
          <a:p>
            <a:r>
              <a:rPr lang="ja-JP" altLang="en-US" dirty="0"/>
              <a:t>都市と「地方</a:t>
            </a:r>
            <a:r>
              <a:rPr lang="en-US" altLang="ja-JP" dirty="0"/>
              <a:t>(</a:t>
            </a:r>
            <a:r>
              <a:rPr lang="ja-JP" altLang="en-US" dirty="0"/>
              <a:t>田舎</a:t>
            </a:r>
            <a:r>
              <a:rPr lang="en-US" altLang="ja-JP" dirty="0"/>
              <a:t>)</a:t>
            </a:r>
            <a:r>
              <a:rPr lang="ja-JP" altLang="en-US" dirty="0" smtClean="0"/>
              <a:t>」の対立論への反論</a:t>
            </a:r>
            <a:endParaRPr lang="ja-JP" altLang="en-US" dirty="0"/>
          </a:p>
        </p:txBody>
      </p:sp>
      <p:sp>
        <p:nvSpPr>
          <p:cNvPr id="25603" name="Rectangle 3"/>
          <p:cNvSpPr>
            <a:spLocks noGrp="1" noChangeArrowheads="1"/>
          </p:cNvSpPr>
          <p:nvPr>
            <p:ph type="body" idx="1"/>
          </p:nvPr>
        </p:nvSpPr>
        <p:spPr>
          <a:xfrm>
            <a:off x="457200" y="1600200"/>
            <a:ext cx="8229600" cy="5141168"/>
          </a:xfrm>
        </p:spPr>
        <p:txBody>
          <a:bodyPr/>
          <a:lstStyle/>
          <a:p>
            <a:pPr>
              <a:lnSpc>
                <a:spcPct val="80000"/>
              </a:lnSpc>
            </a:pPr>
            <a:r>
              <a:rPr lang="ja-JP" altLang="en-US" sz="2800" dirty="0" smtClean="0"/>
              <a:t>「戦後</a:t>
            </a:r>
            <a:r>
              <a:rPr lang="en-US" altLang="ja-JP" sz="2800" dirty="0"/>
              <a:t>55</a:t>
            </a:r>
            <a:r>
              <a:rPr lang="ja-JP" altLang="en-US" sz="2800" dirty="0"/>
              <a:t>年にわたり、</a:t>
            </a:r>
            <a:r>
              <a:rPr lang="ja-JP" altLang="en-US" sz="2800" dirty="0">
                <a:solidFill>
                  <a:srgbClr val="FF0000"/>
                </a:solidFill>
              </a:rPr>
              <a:t>労働力を供給してきた地方</a:t>
            </a:r>
            <a:r>
              <a:rPr lang="ja-JP" altLang="en-US" sz="2800" dirty="0"/>
              <a:t>と、その労働力をもって経済の発展の中心となった都市で構成してきた中央集権的国家構造が、今の問題の</a:t>
            </a:r>
            <a:r>
              <a:rPr lang="ja-JP" altLang="en-US" sz="2800" dirty="0" smtClean="0"/>
              <a:t>根源」で</a:t>
            </a:r>
            <a:r>
              <a:rPr lang="ja-JP" altLang="en-US" sz="2800" dirty="0"/>
              <a:t>あり、そうであれば、まず</a:t>
            </a:r>
            <a:r>
              <a:rPr lang="ja-JP" altLang="en-US" sz="2800" dirty="0" smtClean="0"/>
              <a:t>、「都市</a:t>
            </a:r>
            <a:r>
              <a:rPr lang="ja-JP" altLang="en-US" sz="2800" dirty="0"/>
              <a:t>と地方の対立を回避するには、中央主権的国家構造を改め、地方分権あるいは地方主権に切り替える覚悟が中央政府にあるかということに</a:t>
            </a:r>
            <a:r>
              <a:rPr lang="ja-JP" altLang="en-US" sz="2800" dirty="0" smtClean="0"/>
              <a:t>なる」という論調</a:t>
            </a:r>
            <a:endParaRPr lang="en-US" altLang="ja-JP" sz="2800" dirty="0" smtClean="0"/>
          </a:p>
          <a:p>
            <a:pPr>
              <a:lnSpc>
                <a:spcPct val="80000"/>
              </a:lnSpc>
            </a:pPr>
            <a:r>
              <a:rPr lang="ja-JP" altLang="en-US" sz="2800" dirty="0" smtClean="0"/>
              <a:t>地方分権は、都会でも同じ。東京のことは東京で、大阪のことは大阪でということになれば、単純な分権論では解決しない</a:t>
            </a:r>
            <a:endParaRPr lang="en-US" altLang="ja-JP" sz="2800" dirty="0" smtClean="0"/>
          </a:p>
          <a:p>
            <a:pPr>
              <a:lnSpc>
                <a:spcPct val="80000"/>
              </a:lnSpc>
            </a:pPr>
            <a:r>
              <a:rPr lang="ja-JP" altLang="en-US" sz="2800" dirty="0" smtClean="0"/>
              <a:t>労働力の田舎から都会への移動は、人口ボーナスとして日本の発展の原動力。都会と田舎の対立ではない。これから人口減少社会、借金返済社会で田舎は負担するのか？</a:t>
            </a:r>
            <a:endParaRPr lang="en-US" altLang="ja-JP" sz="2800" dirty="0" smtClean="0"/>
          </a:p>
          <a:p>
            <a:pPr>
              <a:lnSpc>
                <a:spcPct val="80000"/>
              </a:lnSpc>
            </a:pPr>
            <a:endParaRPr lang="ja-JP" alt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38100">
            <a:solidFill>
              <a:schemeClr val="tx1"/>
            </a:solidFill>
          </a:ln>
        </p:spPr>
        <p:txBody>
          <a:bodyPr/>
          <a:lstStyle/>
          <a:p>
            <a:pPr algn="l"/>
            <a:r>
              <a:rPr lang="ja-JP" altLang="en-US" sz="3200" dirty="0"/>
              <a:t>なぜ「地方」は、道路特定財源の見直しを「都市のエゴ」、「地方いじめ」と受け止めるのか</a:t>
            </a:r>
          </a:p>
        </p:txBody>
      </p:sp>
      <p:sp>
        <p:nvSpPr>
          <p:cNvPr id="26627" name="Rectangle 3"/>
          <p:cNvSpPr>
            <a:spLocks noGrp="1" noChangeArrowheads="1"/>
          </p:cNvSpPr>
          <p:nvPr>
            <p:ph type="body" idx="1"/>
          </p:nvPr>
        </p:nvSpPr>
        <p:spPr>
          <a:xfrm>
            <a:off x="457200" y="1600200"/>
            <a:ext cx="8229600" cy="5257800"/>
          </a:xfrm>
        </p:spPr>
        <p:txBody>
          <a:bodyPr>
            <a:noAutofit/>
          </a:bodyPr>
          <a:lstStyle/>
          <a:p>
            <a:pPr>
              <a:lnSpc>
                <a:spcPct val="90000"/>
              </a:lnSpc>
            </a:pPr>
            <a:r>
              <a:rPr lang="ja-JP" altLang="en-US" sz="2800" dirty="0"/>
              <a:t>道路特定財源にしても地方交付税にしても、「地方」が独自に地域発展に取り組む意欲を弱めている一つの</a:t>
            </a:r>
            <a:r>
              <a:rPr lang="ja-JP" altLang="en-US" sz="2800" dirty="0" smtClean="0"/>
              <a:t>象徴</a:t>
            </a:r>
            <a:endParaRPr lang="ja-JP" altLang="en-US" sz="2800" dirty="0"/>
          </a:p>
          <a:p>
            <a:pPr>
              <a:lnSpc>
                <a:spcPct val="90000"/>
              </a:lnSpc>
            </a:pPr>
            <a:r>
              <a:rPr lang="ja-JP" altLang="en-US" sz="2800" dirty="0"/>
              <a:t>「地方」も当然そう感じて</a:t>
            </a:r>
            <a:r>
              <a:rPr lang="ja-JP" altLang="en-US" sz="2800" dirty="0" smtClean="0"/>
              <a:t>いる。</a:t>
            </a:r>
            <a:r>
              <a:rPr lang="ja-JP" altLang="en-US" sz="2800" dirty="0"/>
              <a:t>また、厄介な対立の構図に仕立てる結果、改革は頓挫しかねず、地方分権は掛け声倒れとなり、結局従来の制度を残したまま、国と地方の関係は今と大きくは変わらないこととなりかねない。</a:t>
            </a:r>
          </a:p>
          <a:p>
            <a:pPr>
              <a:lnSpc>
                <a:spcPct val="90000"/>
              </a:lnSpc>
            </a:pPr>
            <a:r>
              <a:rPr lang="ja-JP" altLang="en-US" sz="2800" dirty="0"/>
              <a:t>これまでの社会は、生産性の低い</a:t>
            </a:r>
            <a:r>
              <a:rPr lang="ja-JP" altLang="en-US" sz="2800" dirty="0" smtClean="0"/>
              <a:t>分野へ</a:t>
            </a:r>
            <a:r>
              <a:rPr lang="ja-JP" altLang="en-US" sz="2800" dirty="0"/>
              <a:t>の政府の関与を余りに無批判に容認してきたのではないか。過疎地、積雪寒冷地など次から次ぎへと</a:t>
            </a:r>
            <a:r>
              <a:rPr lang="ja-JP" altLang="en-US" sz="2800" dirty="0">
                <a:solidFill>
                  <a:srgbClr val="FF0000"/>
                </a:solidFill>
              </a:rPr>
              <a:t>「経済的弱者」を作り上げ、政府関与を増大させて</a:t>
            </a:r>
            <a:r>
              <a:rPr lang="ja-JP" altLang="en-US" sz="2800" dirty="0" smtClean="0">
                <a:solidFill>
                  <a:srgbClr val="FF0000"/>
                </a:solidFill>
              </a:rPr>
              <a:t>きた</a:t>
            </a:r>
            <a:r>
              <a:rPr lang="ja-JP" altLang="en-US" sz="2800" dirty="0" smtClean="0"/>
              <a:t> ⇒結局都会への吸い上げにつながった</a:t>
            </a:r>
            <a:endParaRPr lang="ja-JP" alt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50900"/>
          </a:xfrm>
          <a:noFill/>
          <a:ln>
            <a:solidFill>
              <a:schemeClr val="tx1"/>
            </a:solidFill>
          </a:ln>
        </p:spPr>
        <p:txBody>
          <a:bodyPr/>
          <a:lstStyle/>
          <a:p>
            <a:r>
              <a:rPr lang="ja-JP" altLang="en-US" dirty="0"/>
              <a:t>地方への税財源移譲 </a:t>
            </a:r>
          </a:p>
        </p:txBody>
      </p:sp>
      <p:sp>
        <p:nvSpPr>
          <p:cNvPr id="27651" name="Rectangle 3"/>
          <p:cNvSpPr>
            <a:spLocks noGrp="1" noChangeArrowheads="1"/>
          </p:cNvSpPr>
          <p:nvPr>
            <p:ph type="body" idx="1"/>
          </p:nvPr>
        </p:nvSpPr>
        <p:spPr>
          <a:xfrm>
            <a:off x="0" y="1417638"/>
            <a:ext cx="8964613" cy="5683770"/>
          </a:xfrm>
        </p:spPr>
        <p:txBody>
          <a:bodyPr>
            <a:normAutofit/>
          </a:bodyPr>
          <a:lstStyle/>
          <a:p>
            <a:pPr>
              <a:lnSpc>
                <a:spcPct val="80000"/>
              </a:lnSpc>
            </a:pPr>
            <a:r>
              <a:rPr lang="ja-JP" altLang="en-US" sz="2800" dirty="0"/>
              <a:t>地方が自立するためには独自の税財源が必要だという主張</a:t>
            </a:r>
          </a:p>
          <a:p>
            <a:pPr>
              <a:lnSpc>
                <a:spcPct val="80000"/>
              </a:lnSpc>
            </a:pPr>
            <a:r>
              <a:rPr lang="ja-JP" altLang="en-US" sz="2800" dirty="0"/>
              <a:t>最終的には当然然るべき独自の税財源を地方は持つことになるが、その前にやらなければいけないことがある</a:t>
            </a:r>
          </a:p>
          <a:p>
            <a:pPr>
              <a:lnSpc>
                <a:spcPct val="80000"/>
              </a:lnSpc>
            </a:pPr>
            <a:r>
              <a:rPr lang="ja-JP" altLang="en-US" sz="2800" dirty="0"/>
              <a:t>「地方」では、首長と有権者とが非常に近く、一人一人の顔が</a:t>
            </a:r>
            <a:r>
              <a:rPr lang="ja-JP" altLang="en-US" sz="2800" dirty="0" smtClean="0"/>
              <a:t>わかる。</a:t>
            </a:r>
            <a:r>
              <a:rPr lang="ja-JP" altLang="en-US" sz="2800" dirty="0"/>
              <a:t>些細な事にまで利害が付きまとってくる。</a:t>
            </a:r>
            <a:r>
              <a:rPr lang="en-US" altLang="ja-JP" sz="2800" dirty="0"/>
              <a:t>4</a:t>
            </a:r>
            <a:r>
              <a:rPr lang="ja-JP" altLang="en-US" sz="2800" dirty="0"/>
              <a:t>年ごとに選挙を戦う普通の首長の場合は、一人一人の要望をそうそう断りきれるものではない。結局、財政運営はルーズに流れがち。更に言えば、税を住民にお願いするという経験が首長にも議会にもなく、この意味からも効率的な財政運営に対するチェックは働きにくい。</a:t>
            </a:r>
          </a:p>
          <a:p>
            <a:pPr>
              <a:lnSpc>
                <a:spcPct val="80000"/>
              </a:lnSpc>
            </a:pPr>
            <a:r>
              <a:rPr lang="ja-JP" altLang="en-US" sz="2800" dirty="0" smtClean="0"/>
              <a:t>改革派</a:t>
            </a:r>
            <a:r>
              <a:rPr lang="ja-JP" altLang="en-US" sz="2800" dirty="0"/>
              <a:t>として注目されている知事が道路特定</a:t>
            </a:r>
            <a:r>
              <a:rPr lang="ja-JP" altLang="en-US" sz="2800" dirty="0" smtClean="0"/>
              <a:t>財源と</a:t>
            </a:r>
            <a:r>
              <a:rPr lang="ja-JP" altLang="en-US" sz="2800" dirty="0"/>
              <a:t>地方交付税の見直しに</a:t>
            </a:r>
            <a:r>
              <a:rPr lang="ja-JP" altLang="en-US" sz="2800" dirty="0" smtClean="0"/>
              <a:t>ついて改革派</a:t>
            </a:r>
            <a:r>
              <a:rPr lang="ja-JP" altLang="en-US" sz="2800" dirty="0"/>
              <a:t>らしくない発言が見受けられる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549274"/>
            <a:ext cx="8229600" cy="6192093"/>
          </a:xfrm>
        </p:spPr>
        <p:txBody>
          <a:bodyPr>
            <a:noAutofit/>
          </a:bodyPr>
          <a:lstStyle/>
          <a:p>
            <a:pPr>
              <a:lnSpc>
                <a:spcPct val="90000"/>
              </a:lnSpc>
            </a:pPr>
            <a:r>
              <a:rPr lang="ja-JP" altLang="en-US" dirty="0"/>
              <a:t>地方で作られた電気がどこで使われているか、発電の経済性、これから発生する廃棄物処理費用の問題などどれをとっても、地方に必要なものであるとは考えられない。現実にこのようなものはいらないという声が地方では大きくなっている。 </a:t>
            </a:r>
          </a:p>
          <a:p>
            <a:pPr>
              <a:lnSpc>
                <a:spcPct val="90000"/>
              </a:lnSpc>
            </a:pPr>
            <a:r>
              <a:rPr lang="ja-JP" altLang="en-US" dirty="0" smtClean="0"/>
              <a:t>電力</a:t>
            </a:r>
            <a:r>
              <a:rPr lang="ja-JP" altLang="en-US" dirty="0"/>
              <a:t>のほとんどはいわゆる都市で利用されて</a:t>
            </a:r>
            <a:r>
              <a:rPr lang="ja-JP" altLang="en-US" dirty="0" smtClean="0"/>
              <a:t>いる。</a:t>
            </a:r>
            <a:r>
              <a:rPr lang="ja-JP" altLang="en-US" dirty="0">
                <a:solidFill>
                  <a:srgbClr val="FF0000"/>
                </a:solidFill>
              </a:rPr>
              <a:t>なぜ大都会に原発が作れないか</a:t>
            </a:r>
            <a:r>
              <a:rPr lang="ja-JP" altLang="en-US" dirty="0"/>
              <a:t>を、都市と地方の公平性を実現するという観点から、地方にいる人間が納得できるように説明しないと、原発問題について都会と地方の対立、というより地方の人間からみた都会の人間の発言に対する、胡散臭さは消えない。</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260350"/>
            <a:ext cx="8229600" cy="6337300"/>
          </a:xfrm>
        </p:spPr>
        <p:txBody>
          <a:bodyPr/>
          <a:lstStyle/>
          <a:p>
            <a:r>
              <a:rPr lang="ja-JP" altLang="en-US"/>
              <a:t>都市と地方の対立は、（都市＋地方の自立した商工業者）対（地方の補助金依存の自治体・業者）という構図として捉えるのが望ましい。「地方」が一枚岩でないことを知りました。</a:t>
            </a:r>
          </a:p>
          <a:p>
            <a:r>
              <a:rPr lang="ja-JP" altLang="en-US"/>
              <a:t>事実、地方交付税削減の議論で反対意見を露骨に述べたのは、地方部の知事・市町村長と建設業者の社長です。これに対して、自民党総裁選の際、都道府県での予備選挙で地方部でも構造改革を唱えた小泉氏が多くの支持を集めました。この対照は、地方部が一枚岩でないことを示す証左だと考えます。</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a:solidFill>
              <a:schemeClr val="tx1"/>
            </a:solidFill>
          </a:ln>
        </p:spPr>
        <p:txBody>
          <a:bodyPr/>
          <a:lstStyle/>
          <a:p>
            <a:r>
              <a:rPr lang="ja-JP" altLang="en-US" dirty="0"/>
              <a:t>公共事業は所得再分配の役割</a:t>
            </a:r>
          </a:p>
        </p:txBody>
      </p:sp>
      <p:sp>
        <p:nvSpPr>
          <p:cNvPr id="34819" name="Rectangle 3"/>
          <p:cNvSpPr>
            <a:spLocks noGrp="1" noChangeArrowheads="1"/>
          </p:cNvSpPr>
          <p:nvPr>
            <p:ph type="body" idx="1"/>
          </p:nvPr>
        </p:nvSpPr>
        <p:spPr>
          <a:xfrm>
            <a:off x="251520" y="1600200"/>
            <a:ext cx="8435280" cy="5069160"/>
          </a:xfrm>
        </p:spPr>
        <p:txBody>
          <a:bodyPr>
            <a:noAutofit/>
          </a:bodyPr>
          <a:lstStyle/>
          <a:p>
            <a:pPr>
              <a:lnSpc>
                <a:spcPct val="90000"/>
              </a:lnSpc>
            </a:pPr>
            <a:r>
              <a:rPr lang="ja-JP" altLang="en-US" dirty="0" smtClean="0"/>
              <a:t>都市</a:t>
            </a:r>
            <a:r>
              <a:rPr lang="ja-JP" altLang="en-US" dirty="0"/>
              <a:t>と地方の所得格差の原因は</a:t>
            </a:r>
            <a:r>
              <a:rPr lang="ja-JP" altLang="en-US" dirty="0">
                <a:solidFill>
                  <a:srgbClr val="FF0000"/>
                </a:solidFill>
              </a:rPr>
              <a:t>両者の生産性格差</a:t>
            </a:r>
            <a:r>
              <a:rPr lang="ja-JP" altLang="en-US" dirty="0"/>
              <a:t>にある。都市部には生産性の高い企業が集中して</a:t>
            </a:r>
            <a:r>
              <a:rPr lang="ja-JP" altLang="en-US" dirty="0" smtClean="0"/>
              <a:t>いるので</a:t>
            </a:r>
            <a:r>
              <a:rPr lang="ja-JP" altLang="en-US" dirty="0"/>
              <a:t>、どうしても格差が</a:t>
            </a:r>
            <a:r>
              <a:rPr lang="ja-JP" altLang="en-US" dirty="0" smtClean="0"/>
              <a:t>発生。</a:t>
            </a:r>
            <a:endParaRPr lang="en-US" altLang="ja-JP" dirty="0" smtClean="0"/>
          </a:p>
          <a:p>
            <a:pPr>
              <a:lnSpc>
                <a:spcPct val="90000"/>
              </a:lnSpc>
            </a:pPr>
            <a:r>
              <a:rPr lang="ja-JP" altLang="en-US" dirty="0" smtClean="0"/>
              <a:t>市場</a:t>
            </a:r>
            <a:r>
              <a:rPr lang="ja-JP" altLang="en-US" dirty="0"/>
              <a:t>メカニズムにまかせてこの事態を放置すれば人材も地方から流出</a:t>
            </a:r>
            <a:r>
              <a:rPr lang="ja-JP" altLang="en-US" dirty="0" smtClean="0"/>
              <a:t>するし</a:t>
            </a:r>
            <a:r>
              <a:rPr lang="ja-JP" altLang="en-US" dirty="0"/>
              <a:t>、都市と地方の格差はますます広がる</a:t>
            </a:r>
            <a:r>
              <a:rPr lang="ja-JP" altLang="en-US" dirty="0" smtClean="0"/>
              <a:t>。</a:t>
            </a:r>
            <a:endParaRPr lang="en-US" altLang="ja-JP" dirty="0" smtClean="0"/>
          </a:p>
          <a:p>
            <a:pPr>
              <a:lnSpc>
                <a:spcPct val="90000"/>
              </a:lnSpc>
            </a:pPr>
            <a:r>
              <a:rPr lang="ja-JP" altLang="en-US" dirty="0" smtClean="0"/>
              <a:t>そこ</a:t>
            </a:r>
            <a:r>
              <a:rPr lang="ja-JP" altLang="en-US" dirty="0"/>
              <a:t>で社会政策の観点から地方交付税や公共事業を使うことにより</a:t>
            </a:r>
            <a:r>
              <a:rPr lang="ja-JP" altLang="en-US" dirty="0">
                <a:solidFill>
                  <a:srgbClr val="FF0000"/>
                </a:solidFill>
              </a:rPr>
              <a:t>格差をある程度是正</a:t>
            </a:r>
            <a:r>
              <a:rPr lang="ja-JP" altLang="en-US" dirty="0"/>
              <a:t>することは必要であり、それには一定の評価を与える</a:t>
            </a:r>
            <a:r>
              <a:rPr lang="ja-JP" altLang="en-US" dirty="0" smtClean="0"/>
              <a:t>べき（</a:t>
            </a:r>
            <a:r>
              <a:rPr lang="ja-JP" altLang="en-US" dirty="0" smtClean="0">
                <a:solidFill>
                  <a:srgbClr val="FF0000"/>
                </a:solidFill>
              </a:rPr>
              <a:t>政治的説明</a:t>
            </a:r>
            <a:r>
              <a:rPr lang="ja-JP" altLang="en-US" dirty="0" smtClean="0"/>
              <a:t>）。</a:t>
            </a:r>
            <a:endParaRPr lang="ja-JP"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264696"/>
          </a:xfrm>
        </p:spPr>
        <p:txBody>
          <a:bodyPr>
            <a:normAutofit/>
          </a:bodyPr>
          <a:lstStyle/>
          <a:p>
            <a:pPr>
              <a:lnSpc>
                <a:spcPct val="90000"/>
              </a:lnSpc>
              <a:buNone/>
            </a:pPr>
            <a:r>
              <a:rPr lang="ja-JP" altLang="en-US" dirty="0" smtClean="0"/>
              <a:t>都市から地方への資金の流れを正当化するため、都市住民に具体的なメリットを実感してもらうことが、政治的には死活的に重要。</a:t>
            </a:r>
          </a:p>
          <a:p>
            <a:pPr>
              <a:lnSpc>
                <a:spcPct val="90000"/>
              </a:lnSpc>
              <a:buNone/>
            </a:pPr>
            <a:r>
              <a:rPr lang="ja-JP" altLang="en-US" dirty="0" smtClean="0"/>
              <a:t>具体的には、</a:t>
            </a:r>
          </a:p>
          <a:p>
            <a:pPr>
              <a:lnSpc>
                <a:spcPct val="90000"/>
              </a:lnSpc>
            </a:pPr>
            <a:r>
              <a:rPr lang="ja-JP" altLang="en-US" dirty="0" smtClean="0"/>
              <a:t>「顔の見える」農家からの安全でおいしい農産物の供給 </a:t>
            </a:r>
          </a:p>
          <a:p>
            <a:pPr>
              <a:lnSpc>
                <a:spcPct val="90000"/>
              </a:lnSpc>
            </a:pPr>
            <a:r>
              <a:rPr lang="ja-JP" altLang="en-US" dirty="0" smtClean="0"/>
              <a:t>都会の子どもたちの「田舎暮らし」体験 </a:t>
            </a:r>
          </a:p>
          <a:p>
            <a:pPr>
              <a:lnSpc>
                <a:spcPct val="90000"/>
              </a:lnSpc>
            </a:pPr>
            <a:r>
              <a:rPr lang="ja-JP" altLang="en-US" dirty="0" smtClean="0"/>
              <a:t>大人も含めた農業・漁業・林業体験 </a:t>
            </a:r>
          </a:p>
          <a:p>
            <a:pPr>
              <a:lnSpc>
                <a:spcPct val="90000"/>
              </a:lnSpc>
            </a:pPr>
            <a:r>
              <a:rPr lang="ja-JP" altLang="en-US" dirty="0" smtClean="0"/>
              <a:t>都会の住民が田舎に菜園を持ち、定期的に園芸に訪れる </a:t>
            </a:r>
          </a:p>
          <a:p>
            <a:pPr>
              <a:lnSpc>
                <a:spcPct val="90000"/>
              </a:lnSpc>
            </a:pPr>
            <a:r>
              <a:rPr lang="ja-JP" altLang="en-US" dirty="0" smtClean="0"/>
              <a:t>都会で飼えないペットを飼う</a:t>
            </a:r>
            <a:endParaRPr lang="en-US" altLang="ja-JP" dirty="0" smtClean="0"/>
          </a:p>
          <a:p>
            <a:pPr>
              <a:lnSpc>
                <a:spcPct val="90000"/>
              </a:lnSpc>
              <a:buNone/>
            </a:pPr>
            <a:r>
              <a:rPr lang="ja-JP" altLang="en-US" dirty="0" smtClean="0"/>
              <a:t>といった意見が出されているが・・・・・？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lnSpcReduction="10000"/>
          </a:bodyPr>
          <a:lstStyle/>
          <a:p>
            <a:r>
              <a:rPr lang="ja-JP" altLang="en-US" dirty="0" smtClean="0"/>
              <a:t>日本の田舎の強さ　長子相続により成立　戦後は追い出された兄弟を大都会が吸収した。上京した次三男より長男にほうが暮らしは上。長男もよりよき生活を求め上京。</a:t>
            </a:r>
            <a:endParaRPr lang="en-US" altLang="ja-JP" dirty="0" smtClean="0"/>
          </a:p>
          <a:p>
            <a:r>
              <a:rPr lang="ja-JP" altLang="en-US" dirty="0" smtClean="0"/>
              <a:t>田舎は　兼業をそれに乗せて成立してきたがいよいよ過疎化。</a:t>
            </a:r>
            <a:endParaRPr lang="en-US" altLang="ja-JP" dirty="0" smtClean="0"/>
          </a:p>
          <a:p>
            <a:r>
              <a:rPr lang="ja-JP" altLang="en-US" dirty="0" smtClean="0">
                <a:solidFill>
                  <a:srgbClr val="FF0000"/>
                </a:solidFill>
              </a:rPr>
              <a:t>田舎の人にとっては隣町はあこがれではなく軽蔑の対象、それを飛び越えた東京にあこがれた。</a:t>
            </a:r>
          </a:p>
          <a:p>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http://www3.nhk.or.jp/news/html/20140501/k10014165051000.html</a:t>
            </a:r>
            <a:endParaRPr kumimoji="1" lang="ja-JP" altLang="en-US" dirty="0"/>
          </a:p>
        </p:txBody>
      </p:sp>
      <p:pic>
        <p:nvPicPr>
          <p:cNvPr id="2050" name="Picture 2"/>
          <p:cNvPicPr>
            <a:picLocks noChangeAspect="1" noChangeArrowheads="1"/>
          </p:cNvPicPr>
          <p:nvPr/>
        </p:nvPicPr>
        <p:blipFill>
          <a:blip r:embed="rId3" cstate="print"/>
          <a:srcRect l="5254" t="35609" r="59326" b="28954"/>
          <a:stretch>
            <a:fillRect/>
          </a:stretch>
        </p:blipFill>
        <p:spPr bwMode="auto">
          <a:xfrm>
            <a:off x="-12508" y="1570294"/>
            <a:ext cx="9193020" cy="5171074"/>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38100">
            <a:solidFill>
              <a:schemeClr val="tx1">
                <a:lumMod val="95000"/>
                <a:lumOff val="5000"/>
              </a:schemeClr>
            </a:solidFill>
          </a:ln>
        </p:spPr>
        <p:txBody>
          <a:bodyPr/>
          <a:lstStyle/>
          <a:p>
            <a:r>
              <a:rPr lang="ja-JP" altLang="en-US" dirty="0" smtClean="0"/>
              <a:t>地方消滅</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「地方消滅」と言われるのも、本来地方が支え、地方を支えるべき若者が、アテもなく東京に出て行っているという側面がある</a:t>
            </a:r>
            <a:endParaRPr lang="en-US" altLang="ja-JP" dirty="0" smtClean="0"/>
          </a:p>
          <a:p>
            <a:r>
              <a:rPr lang="ja-JP" altLang="en-US" dirty="0" smtClean="0"/>
              <a:t>地方の若者が東京に来るのは、「地方の疲弊」という言われ方で、</a:t>
            </a:r>
            <a:r>
              <a:rPr lang="ja-JP" altLang="en-US" dirty="0" smtClean="0">
                <a:solidFill>
                  <a:srgbClr val="FF0000"/>
                </a:solidFill>
              </a:rPr>
              <a:t>東京の生活のほうがいいんだという価値観を植え付けられている</a:t>
            </a:r>
            <a:endParaRPr lang="en-US" altLang="ja-JP" dirty="0" smtClean="0">
              <a:solidFill>
                <a:srgbClr val="FF0000"/>
              </a:solidFill>
            </a:endParaRPr>
          </a:p>
          <a:p>
            <a:r>
              <a:rPr lang="ja-JP" altLang="en-US" dirty="0" smtClean="0"/>
              <a:t>東京のマスコミが地方のシャッター通りを映して、地方の疲弊と言うが、じゃあ東京にはシャッター通りはないか。</a:t>
            </a:r>
            <a:r>
              <a:rPr lang="ja-JP" altLang="en-US" dirty="0" smtClean="0">
                <a:solidFill>
                  <a:srgbClr val="FF0000"/>
                </a:solidFill>
              </a:rPr>
              <a:t>ちょっと駅から離れたところは軒並みシャッター街</a:t>
            </a:r>
            <a:endParaRPr kumimoji="1" lang="ja-JP" altLang="en-US" dirty="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fontScale="90000"/>
          </a:bodyPr>
          <a:lstStyle/>
          <a:p>
            <a:r>
              <a:rPr kumimoji="1" lang="ja-JP" altLang="en-US" dirty="0" smtClean="0"/>
              <a:t>ステレオタイプな「田舎イコール農業」</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田舎イコール農業は単純発想</a:t>
            </a:r>
            <a:endParaRPr lang="en-US" altLang="ja-JP" dirty="0" smtClean="0"/>
          </a:p>
          <a:p>
            <a:r>
              <a:rPr kumimoji="1" lang="ja-JP" altLang="en-US" dirty="0" smtClean="0">
                <a:solidFill>
                  <a:srgbClr val="FF0000"/>
                </a:solidFill>
              </a:rPr>
              <a:t>田舎の方が俗化が激しい</a:t>
            </a:r>
            <a:r>
              <a:rPr kumimoji="1" lang="ja-JP" altLang="en-US" dirty="0" smtClean="0"/>
              <a:t>。</a:t>
            </a:r>
            <a:endParaRPr kumimoji="1" lang="en-US" altLang="ja-JP" dirty="0" smtClean="0"/>
          </a:p>
          <a:p>
            <a:r>
              <a:rPr kumimoji="1" lang="ja-JP" altLang="en-US" dirty="0" smtClean="0">
                <a:solidFill>
                  <a:srgbClr val="FF0000"/>
                </a:solidFill>
              </a:rPr>
              <a:t>都心の高密度化による都会周辺の自然復活は？練馬の大根の復活</a:t>
            </a:r>
            <a:endParaRPr kumimoji="1" lang="en-US" altLang="ja-JP" dirty="0" smtClean="0">
              <a:solidFill>
                <a:srgbClr val="FF0000"/>
              </a:solidFill>
            </a:endParaRPr>
          </a:p>
          <a:p>
            <a:r>
              <a:rPr lang="ja-JP" altLang="en-US" dirty="0" smtClean="0"/>
              <a:t>自然あふれた地域は、「クリエイティヴな人種」や「贅沢な、金持ち」の住むところ　単純に田舎人の住むところではないという発想が必要　　</a:t>
            </a:r>
            <a:r>
              <a:rPr lang="ja-JP" altLang="en-US" dirty="0" smtClean="0">
                <a:solidFill>
                  <a:srgbClr val="FF0000"/>
                </a:solidFill>
              </a:rPr>
              <a:t>日本は個性を失った否かが多い</a:t>
            </a:r>
            <a:endParaRPr kumimoji="1" lang="ja-JP" alt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lang="ja-JP" altLang="en-US" b="1" dirty="0" smtClean="0"/>
              <a:t>アメリカの近未来は「エリジウム」か「新社会」</a:t>
            </a:r>
            <a:r>
              <a:rPr lang="ja-JP" altLang="en-US" b="1" dirty="0" err="1" smtClean="0"/>
              <a:t>か</a:t>
            </a:r>
            <a:r>
              <a:rPr lang="ja-JP" altLang="en-US" b="1" dirty="0" smtClean="0"/>
              <a:t> </a:t>
            </a:r>
            <a:r>
              <a:rPr lang="en-US" altLang="ja-JP" b="1" dirty="0" smtClean="0"/>
              <a:t>- </a:t>
            </a:r>
            <a:r>
              <a:rPr lang="en-US" altLang="ja-JP" b="1" dirty="0" err="1" smtClean="0"/>
              <a:t>teruyastar</a:t>
            </a:r>
            <a:r>
              <a:rPr lang="ja-JP" altLang="en-US" b="1" dirty="0" smtClean="0"/>
              <a:t>はかく語りき</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hlinkClick r:id="rId3"/>
              </a:rPr>
              <a:t>http://d.hatena.ne.jp/teruyastar/20140424/1398295350?utm_content=bufferbe6d8&amp;utm_medium=social&amp;utm_source=twitter.com&amp;utm_campaign=buffer</a:t>
            </a:r>
            <a:endParaRPr lang="en-US" altLang="ja-JP" dirty="0" smtClean="0"/>
          </a:p>
          <a:p>
            <a:r>
              <a:rPr lang="en-US" altLang="ja-JP" dirty="0" smtClean="0">
                <a:hlinkClick r:id="rId4"/>
              </a:rPr>
              <a:t>http://www.nhk.or.jp/gendai/kiroku/detail02_3488_all.html</a:t>
            </a:r>
            <a:r>
              <a:rPr lang="ja-JP" altLang="en-US" dirty="0" smtClean="0"/>
              <a:t>　　動画</a:t>
            </a:r>
            <a:endParaRPr lang="en-US" altLang="ja-JP" dirty="0" smtClean="0"/>
          </a:p>
          <a:p>
            <a:r>
              <a:rPr lang="en-US" altLang="ja-JP" dirty="0" smtClean="0">
                <a:hlinkClick r:id="rId5"/>
              </a:rPr>
              <a:t>https://www.</a:t>
            </a:r>
            <a:r>
              <a:rPr lang="en-US" altLang="ja-JP" dirty="0" smtClean="0">
                <a:solidFill>
                  <a:srgbClr val="FF0000"/>
                </a:solidFill>
                <a:hlinkClick r:id="rId5"/>
              </a:rPr>
              <a:t>youtube</a:t>
            </a:r>
            <a:r>
              <a:rPr lang="en-US" altLang="ja-JP" dirty="0" smtClean="0">
                <a:hlinkClick r:id="rId5"/>
              </a:rPr>
              <a:t>.com/watch?v=PUmjoJzaX2w&amp;feature=player_embedded</a:t>
            </a:r>
            <a:endParaRPr lang="en-US" altLang="ja-JP" dirty="0" smtClean="0"/>
          </a:p>
          <a:p>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lang="ja-JP" altLang="en-US" dirty="0" smtClean="0"/>
              <a:t>“独立”する富裕層　～深まるアメリカ社会の分断～</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アメリカの自治体で今、異変が起きている。「州」の下の行政区分である「郡」から“独立”するＣＩＴＹ＝「市」が相次いでいるのだ。独立運動の中心は高級住宅地に住む富裕層。その動機は「所得の再分配」に対する不満と「効率の悪い政府」への反発だ。彼らは、自分たちで「市」の境界線を決め、州議会を動かし、住民投票を実施。法にのっとり独立を成し遂げている。誕生した「市」では、ほとんどの業務を民間企業に委託。運営コストを半分以下に抑え、減税に向けて動き出している。一方、税収が少なくなった「郡」では、福祉サービスの予算を削減。貧困層が打撃を受けている。「税」や「公共サービス」のあり方を巡り分断が進むアメリカ社会。その行方を展望する。 </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7105</Words>
  <Application>Microsoft Office PowerPoint</Application>
  <PresentationFormat>画面に合わせる (4:3)</PresentationFormat>
  <Paragraphs>439</Paragraphs>
  <Slides>71</Slides>
  <Notes>71</Notes>
  <HiddenSlides>0</HiddenSlides>
  <MMClips>0</MMClips>
  <ScaleCrop>false</ScaleCrop>
  <HeadingPairs>
    <vt:vector size="4" baseType="variant">
      <vt:variant>
        <vt:lpstr>テーマ</vt:lpstr>
      </vt:variant>
      <vt:variant>
        <vt:i4>1</vt:i4>
      </vt:variant>
      <vt:variant>
        <vt:lpstr>スライド タイトル</vt:lpstr>
      </vt:variant>
      <vt:variant>
        <vt:i4>71</vt:i4>
      </vt:variant>
    </vt:vector>
  </HeadingPairs>
  <TitlesOfParts>
    <vt:vector size="72" baseType="lpstr">
      <vt:lpstr>Office テーマ</vt:lpstr>
      <vt:lpstr>都市デザイン論</vt:lpstr>
      <vt:lpstr>都市環境情報論　第１３回 　 地方自治と都市</vt:lpstr>
      <vt:lpstr>外国人参政権</vt:lpstr>
      <vt:lpstr>平成の大合併 夢はいずこへ</vt:lpstr>
      <vt:lpstr>全国市町村の５分の１余で高齢者が減少</vt:lpstr>
      <vt:lpstr>スライド 6</vt:lpstr>
      <vt:lpstr>http://www3.nhk.or.jp/news/html/20140501/k10014165051000.html</vt:lpstr>
      <vt:lpstr>アメリカの近未来は「エリジウム」か「新社会」か - teruyastarはかく語りき</vt:lpstr>
      <vt:lpstr>“独立”する富裕層　～深まるアメリカ社会の分断～</vt:lpstr>
      <vt:lpstr>地方自治</vt:lpstr>
      <vt:lpstr>町村合併から生まれた日本近代　</vt:lpstr>
      <vt:lpstr>自治体が個性を発揮できない本質  個性発揮の地域観光と不協和</vt:lpstr>
      <vt:lpstr>スライド 13</vt:lpstr>
      <vt:lpstr>スライド 14</vt:lpstr>
      <vt:lpstr>スライド 15</vt:lpstr>
      <vt:lpstr>近世の村</vt:lpstr>
      <vt:lpstr>スライド 17</vt:lpstr>
      <vt:lpstr>士農工商</vt:lpstr>
      <vt:lpstr>明治政府の地方自治</vt:lpstr>
      <vt:lpstr>コンテスト行政</vt:lpstr>
      <vt:lpstr>国と地域の計画の三類型</vt:lpstr>
      <vt:lpstr>地方公共団体の数　</vt:lpstr>
      <vt:lpstr>スライド 23</vt:lpstr>
      <vt:lpstr>スライド 24</vt:lpstr>
      <vt:lpstr>合併前状況</vt:lpstr>
      <vt:lpstr>地方財政</vt:lpstr>
      <vt:lpstr>歴史的には地方分権国家が「本流」</vt:lpstr>
      <vt:lpstr>「地租軽減、民力休養」 　　　　　　～人々は小さな中央政府を求めた～</vt:lpstr>
      <vt:lpstr>工業化による格差が求めた中央集権国家</vt:lpstr>
      <vt:lpstr>昭和恐慌・戦争経済 　　　　　　　　　　～再分配システムを導入～</vt:lpstr>
      <vt:lpstr>シャウプ博士が生み出した 地方交付税交付金</vt:lpstr>
      <vt:lpstr>スライド 32</vt:lpstr>
      <vt:lpstr>非効率な支出</vt:lpstr>
      <vt:lpstr>参加と連携</vt:lpstr>
      <vt:lpstr>住民参加</vt:lpstr>
      <vt:lpstr>住民投票</vt:lpstr>
      <vt:lpstr>スライド 37</vt:lpstr>
      <vt:lpstr>条例による主な住民投票</vt:lpstr>
      <vt:lpstr>スライド 39</vt:lpstr>
      <vt:lpstr>日本国憲法の規定による住民投票</vt:lpstr>
      <vt:lpstr>スライド 41</vt:lpstr>
      <vt:lpstr>スライド 42</vt:lpstr>
      <vt:lpstr>住民投票を経た特別法 </vt:lpstr>
      <vt:lpstr>地方自治法独自の規定による住民投票</vt:lpstr>
      <vt:lpstr>＜参加の範囲論＞＜訴えの利益論＞</vt:lpstr>
      <vt:lpstr>スライド 46</vt:lpstr>
      <vt:lpstr>スライド 47</vt:lpstr>
      <vt:lpstr>市民参加の政治風土</vt:lpstr>
      <vt:lpstr>地域連携</vt:lpstr>
      <vt:lpstr>地方分権</vt:lpstr>
      <vt:lpstr>「地方分権のための地方財政改革」　　 吉田和男　　有斐閣選書</vt:lpstr>
      <vt:lpstr>税制の歴史</vt:lpstr>
      <vt:lpstr>補助金の活用</vt:lpstr>
      <vt:lpstr>自治体の対応</vt:lpstr>
      <vt:lpstr>地方交付税制度の変質</vt:lpstr>
      <vt:lpstr>歳出拡大のメカニズム</vt:lpstr>
      <vt:lpstr>市町村合併</vt:lpstr>
      <vt:lpstr>スライド 58</vt:lpstr>
      <vt:lpstr>スライド 59</vt:lpstr>
      <vt:lpstr>スライド 60</vt:lpstr>
      <vt:lpstr>スライド 61</vt:lpstr>
      <vt:lpstr>都市と「地方(田舎)」の対立論への反論</vt:lpstr>
      <vt:lpstr>なぜ「地方」は、道路特定財源の見直しを「都市のエゴ」、「地方いじめ」と受け止めるのか</vt:lpstr>
      <vt:lpstr>地方への税財源移譲 </vt:lpstr>
      <vt:lpstr>スライド 65</vt:lpstr>
      <vt:lpstr>スライド 66</vt:lpstr>
      <vt:lpstr>公共事業は所得再分配の役割</vt:lpstr>
      <vt:lpstr>スライド 68</vt:lpstr>
      <vt:lpstr>スライド 69</vt:lpstr>
      <vt:lpstr>地方消滅</vt:lpstr>
      <vt:lpstr>ステレオタイプな「田舎イコール農業」</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第15回　地方自治</dc:title>
  <dc:creator>teramae</dc:creator>
  <cp:lastModifiedBy>owner</cp:lastModifiedBy>
  <cp:revision>24</cp:revision>
  <dcterms:created xsi:type="dcterms:W3CDTF">2014-01-19T04:58:59Z</dcterms:created>
  <dcterms:modified xsi:type="dcterms:W3CDTF">2015-02-26T08:59:42Z</dcterms:modified>
</cp:coreProperties>
</file>